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74"/>
  </p:normalViewPr>
  <p:slideViewPr>
    <p:cSldViewPr snapToGrid="0" snapToObjects="1">
      <p:cViewPr varScale="1">
        <p:scale>
          <a:sx n="102" d="100"/>
          <a:sy n="102" d="100"/>
        </p:scale>
        <p:origin x="192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306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Volumes/Google%20Drive/Mi%20unidad/Carpeta%20Compartida/Panel%20Ciudadano%202/Convencio&#769;n/Panel%20UD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/Volumes/Google%20Drive/Mi%20unidad/Carpeta%20Compartida/Panel%20Ciudadano%202/Convencio&#769;n/Panel%20UDD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i%20unidad\Carpeta%20Compartida\Panel%20Ciudadano%202\Convenci&#243;n\normas%204\Encuesta%20Panel%20Ciudadano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i%20unidad\Carpeta%20Compartida\Panel%20Ciudadano%202\Convenci&#243;n\normas%204\Encuesta%20Panel%20Ciudadano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Volumes/Google%20Drive/Mi%20unidad/Carpeta%20Compartida/Panel%20Ciudadano%202/Convencio&#769;n/Panel%20UDD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Volumes/Google%20Drive/Mi%20unidad/Carpeta%20Compartida/Panel%20Ciudadano%202/Convencio&#769;n/normas%203/Dat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Volumes/Google%20Drive/Mi%20unidad/Carpeta%20Compartida/Panel%20Ciudadano%202/Convencio&#769;n/Panel%20UDD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Volumes/Google%20Drive/Mi%20unidad/Carpeta%20Compartida/Panel%20Ciudadano%202/Convencio&#769;n/Panel%20UDD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i%20unidad\Carpeta%20Compartida\Panel%20Ciudadano%202\Convenci&#243;n\normas%203\Dat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i%20unidad\Carpeta%20Compartida\Panel%20Ciudadano%202\Convenci&#243;n\normas%202\Data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LM Roman 10" pitchFamily="2" charset="77"/>
                <a:ea typeface="+mn-ea"/>
                <a:cs typeface="+mn-cs"/>
              </a:defRPr>
            </a:pPr>
            <a:r>
              <a:rPr lang="es-MX" sz="1100"/>
              <a:t>¿Qué régimen de gobierno debería existir en Chile?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LM Roman 10" pitchFamily="2" charset="77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2.4892509617560534E-2"/>
          <c:y val="0.15406676057295032"/>
          <c:w val="0.94249311693181215"/>
          <c:h val="0.704268902995157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Régimen!$B$2</c:f>
              <c:strCache>
                <c:ptCount val="1"/>
                <c:pt idx="0">
                  <c:v>MASCULINO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LM Roman 10" pitchFamily="2" charset="77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Régimen!$A$3:$A$6</c:f>
              <c:strCache>
                <c:ptCount val="4"/>
                <c:pt idx="0">
                  <c:v>Presidencial</c:v>
                </c:pt>
                <c:pt idx="1">
                  <c:v>Parlamentario</c:v>
                </c:pt>
                <c:pt idx="2">
                  <c:v>No sabe</c:v>
                </c:pt>
                <c:pt idx="3">
                  <c:v>Otro</c:v>
                </c:pt>
              </c:strCache>
            </c:strRef>
          </c:cat>
          <c:val>
            <c:numRef>
              <c:f>Régimen!$B$3:$B$6</c:f>
              <c:numCache>
                <c:formatCode>0%</c:formatCode>
                <c:ptCount val="4"/>
                <c:pt idx="0">
                  <c:v>0.43</c:v>
                </c:pt>
                <c:pt idx="1">
                  <c:v>0.28000000000000003</c:v>
                </c:pt>
                <c:pt idx="2">
                  <c:v>0.11</c:v>
                </c:pt>
                <c:pt idx="3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54-164C-80A2-4ABA38CABD19}"/>
            </c:ext>
          </c:extLst>
        </c:ser>
        <c:ser>
          <c:idx val="1"/>
          <c:order val="1"/>
          <c:tx>
            <c:strRef>
              <c:f>Régimen!$C$2</c:f>
              <c:strCache>
                <c:ptCount val="1"/>
                <c:pt idx="0">
                  <c:v>FEMENINO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LM Roman 10" pitchFamily="2" charset="77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Régimen!$A$3:$A$6</c:f>
              <c:strCache>
                <c:ptCount val="4"/>
                <c:pt idx="0">
                  <c:v>Presidencial</c:v>
                </c:pt>
                <c:pt idx="1">
                  <c:v>Parlamentario</c:v>
                </c:pt>
                <c:pt idx="2">
                  <c:v>No sabe</c:v>
                </c:pt>
                <c:pt idx="3">
                  <c:v>Otro</c:v>
                </c:pt>
              </c:strCache>
            </c:strRef>
          </c:cat>
          <c:val>
            <c:numRef>
              <c:f>Régimen!$C$3:$C$6</c:f>
              <c:numCache>
                <c:formatCode>0%</c:formatCode>
                <c:ptCount val="4"/>
                <c:pt idx="0">
                  <c:v>0.36</c:v>
                </c:pt>
                <c:pt idx="1">
                  <c:v>0.2</c:v>
                </c:pt>
                <c:pt idx="2">
                  <c:v>0.27</c:v>
                </c:pt>
                <c:pt idx="3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54-164C-80A2-4ABA38CABD19}"/>
            </c:ext>
          </c:extLst>
        </c:ser>
        <c:ser>
          <c:idx val="2"/>
          <c:order val="2"/>
          <c:tx>
            <c:strRef>
              <c:f>Régimen!$D$2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LM Roman 10" pitchFamily="2" charset="77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Régimen!$A$3:$A$6</c:f>
              <c:strCache>
                <c:ptCount val="4"/>
                <c:pt idx="0">
                  <c:v>Presidencial</c:v>
                </c:pt>
                <c:pt idx="1">
                  <c:v>Parlamentario</c:v>
                </c:pt>
                <c:pt idx="2">
                  <c:v>No sabe</c:v>
                </c:pt>
                <c:pt idx="3">
                  <c:v>Otro</c:v>
                </c:pt>
              </c:strCache>
            </c:strRef>
          </c:cat>
          <c:val>
            <c:numRef>
              <c:f>Régimen!$D$3:$D$6</c:f>
              <c:numCache>
                <c:formatCode>0%</c:formatCode>
                <c:ptCount val="4"/>
                <c:pt idx="0">
                  <c:v>0.39</c:v>
                </c:pt>
                <c:pt idx="1">
                  <c:v>0.24</c:v>
                </c:pt>
                <c:pt idx="2">
                  <c:v>0.19</c:v>
                </c:pt>
                <c:pt idx="3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54-164C-80A2-4ABA38CABD1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607844992"/>
        <c:axId val="607850816"/>
      </c:barChart>
      <c:catAx>
        <c:axId val="6078449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LM Roman 10" pitchFamily="2" charset="77"/>
                <a:ea typeface="+mn-ea"/>
                <a:cs typeface="+mn-cs"/>
              </a:defRPr>
            </a:pPr>
            <a:endParaRPr lang="es-CL"/>
          </a:p>
        </c:txPr>
        <c:crossAx val="607850816"/>
        <c:crossesAt val="0"/>
        <c:auto val="1"/>
        <c:lblAlgn val="ctr"/>
        <c:lblOffset val="100"/>
        <c:noMultiLvlLbl val="0"/>
      </c:catAx>
      <c:valAx>
        <c:axId val="607850816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607844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5901254741348134"/>
          <c:y val="0.28894790962043981"/>
          <c:w val="0.47699964923551219"/>
          <c:h val="0.111982981881662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LM Roman 10" pitchFamily="2" charset="77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 sz="1100">
          <a:latin typeface="LM Roman 10" pitchFamily="2" charset="77"/>
        </a:defRPr>
      </a:pPr>
      <a:endParaRPr lang="es-C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LM Roman 10" pitchFamily="2" charset="77"/>
                <a:ea typeface="+mn-ea"/>
                <a:cs typeface="+mn-cs"/>
              </a:defRPr>
            </a:pPr>
            <a:r>
              <a:rPr lang="es-MX" b="0"/>
              <a:t>Con respecto a la libertad económica y la libre competencia usted está:</a:t>
            </a:r>
          </a:p>
        </c:rich>
      </c:tx>
      <c:layout>
        <c:manualLayout>
          <c:xMode val="edge"/>
          <c:yMode val="edge"/>
          <c:x val="0.14891369230577339"/>
          <c:y val="4.52050371327090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LM Roman 10" pitchFamily="2" charset="77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2.4892509617560534E-2"/>
          <c:y val="0.23136334629143263"/>
          <c:w val="0.95021498076487898"/>
          <c:h val="0.614649177893770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'Lib. Econ.'!$B$2</c:f>
              <c:strCache>
                <c:ptCount val="1"/>
                <c:pt idx="0">
                  <c:v>MASCULINO</c:v>
                </c:pt>
              </c:strCache>
            </c:strRef>
          </c:tx>
          <c:spPr>
            <a:solidFill>
              <a:srgbClr val="FF9E1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M Roman 10" pitchFamily="2" charset="77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'Lib. Econ.'!$A$3:$A$5</c:f>
              <c:strCache>
                <c:ptCount val="3"/>
                <c:pt idx="0">
                  <c:v>A favor</c:v>
                </c:pt>
                <c:pt idx="1">
                  <c:v>No sabe</c:v>
                </c:pt>
                <c:pt idx="2">
                  <c:v>En contra</c:v>
                </c:pt>
              </c:strCache>
            </c:strRef>
          </c:cat>
          <c:val>
            <c:numRef>
              <c:f>'Lib. Econ.'!$B$3:$B$5</c:f>
              <c:numCache>
                <c:formatCode>0%</c:formatCode>
                <c:ptCount val="3"/>
                <c:pt idx="0">
                  <c:v>0.73</c:v>
                </c:pt>
                <c:pt idx="1">
                  <c:v>0.13</c:v>
                </c:pt>
                <c:pt idx="2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44-8A4B-9FCB-06B1297F4D7B}"/>
            </c:ext>
          </c:extLst>
        </c:ser>
        <c:ser>
          <c:idx val="1"/>
          <c:order val="1"/>
          <c:tx>
            <c:strRef>
              <c:f>'Lib. Econ.'!$C$2</c:f>
              <c:strCache>
                <c:ptCount val="1"/>
                <c:pt idx="0">
                  <c:v>FEMENINO</c:v>
                </c:pt>
              </c:strCache>
            </c:strRef>
          </c:tx>
          <c:spPr>
            <a:solidFill>
              <a:srgbClr val="E63C2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M Roman 10" pitchFamily="2" charset="77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'Lib. Econ.'!$A$3:$A$5</c:f>
              <c:strCache>
                <c:ptCount val="3"/>
                <c:pt idx="0">
                  <c:v>A favor</c:v>
                </c:pt>
                <c:pt idx="1">
                  <c:v>No sabe</c:v>
                </c:pt>
                <c:pt idx="2">
                  <c:v>En contra</c:v>
                </c:pt>
              </c:strCache>
            </c:strRef>
          </c:cat>
          <c:val>
            <c:numRef>
              <c:f>'Lib. Econ.'!$C$3:$C$5</c:f>
              <c:numCache>
                <c:formatCode>0%</c:formatCode>
                <c:ptCount val="3"/>
                <c:pt idx="0">
                  <c:v>0.56999999999999995</c:v>
                </c:pt>
                <c:pt idx="1">
                  <c:v>0.28999999999999998</c:v>
                </c:pt>
                <c:pt idx="2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44-8A4B-9FCB-06B1297F4D7B}"/>
            </c:ext>
          </c:extLst>
        </c:ser>
        <c:ser>
          <c:idx val="2"/>
          <c:order val="2"/>
          <c:tx>
            <c:strRef>
              <c:f>'Lib. Econ.'!$D$2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9794D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M Roman 10" pitchFamily="2" charset="77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'Lib. Econ.'!$A$3:$A$5</c:f>
              <c:strCache>
                <c:ptCount val="3"/>
                <c:pt idx="0">
                  <c:v>A favor</c:v>
                </c:pt>
                <c:pt idx="1">
                  <c:v>No sabe</c:v>
                </c:pt>
                <c:pt idx="2">
                  <c:v>En contra</c:v>
                </c:pt>
              </c:strCache>
            </c:strRef>
          </c:cat>
          <c:val>
            <c:numRef>
              <c:f>'Lib. Econ.'!$D$3:$D$5</c:f>
              <c:numCache>
                <c:formatCode>0%</c:formatCode>
                <c:ptCount val="3"/>
                <c:pt idx="0">
                  <c:v>0.645678910155985</c:v>
                </c:pt>
                <c:pt idx="1">
                  <c:v>0.21049184519740444</c:v>
                </c:pt>
                <c:pt idx="2">
                  <c:v>0.14382924464661043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44-8A4B-9FCB-06B1297F4D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0546544"/>
        <c:axId val="370546960"/>
      </c:barChart>
      <c:catAx>
        <c:axId val="370546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M Roman 10" pitchFamily="2" charset="77"/>
                <a:ea typeface="+mn-ea"/>
                <a:cs typeface="+mn-cs"/>
              </a:defRPr>
            </a:pPr>
            <a:endParaRPr lang="es-CL"/>
          </a:p>
        </c:txPr>
        <c:crossAx val="370546960"/>
        <c:crossesAt val="0"/>
        <c:auto val="1"/>
        <c:lblAlgn val="ctr"/>
        <c:lblOffset val="100"/>
        <c:noMultiLvlLbl val="0"/>
      </c:catAx>
      <c:valAx>
        <c:axId val="370546960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370546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5750614375453601"/>
          <c:y val="0.205392958447842"/>
          <c:w val="0.56021180093934653"/>
          <c:h val="0.111214561208586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LM Roman 10" pitchFamily="2" charset="77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 b="1">
          <a:latin typeface="LM Roman 10" pitchFamily="2" charset="77"/>
        </a:defRPr>
      </a:pPr>
      <a:endParaRPr lang="es-CL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LM Roman 10" panose="00000500000000000000" pitchFamily="50" charset="0"/>
                <a:ea typeface="+mn-ea"/>
                <a:cs typeface="+mn-cs"/>
              </a:defRPr>
            </a:pPr>
            <a:r>
              <a:rPr lang="es-CL" sz="1100"/>
              <a:t>Con la información que usted tiene hoy, en el próximo plebiscito de salida para ratificar la propuesta de constitución de la Convención Constitucional, usted se inclina a votar: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LM Roman 10" panose="00000500000000000000" pitchFamily="50" charset="0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6.2560027218819869E-2"/>
          <c:y val="0.23974878309187456"/>
          <c:w val="0.91480622792521304"/>
          <c:h val="0.62262329432577834"/>
        </c:manualLayout>
      </c:layout>
      <c:lineChart>
        <c:grouping val="standard"/>
        <c:varyColors val="0"/>
        <c:ser>
          <c:idx val="0"/>
          <c:order val="0"/>
          <c:tx>
            <c:strRef>
              <c:f>'Plebiscito salida'!$B$31</c:f>
              <c:strCache>
                <c:ptCount val="1"/>
                <c:pt idx="0">
                  <c:v>Apruebo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M Roman 10" panose="00000500000000000000" pitchFamily="50" charset="0"/>
                    <a:ea typeface="+mn-ea"/>
                    <a:cs typeface="+mn-cs"/>
                  </a:defRPr>
                </a:pPr>
                <a:endParaRPr lang="es-C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'Plebiscito salida'!$C$30:$I$30</c:f>
              <c:strCache>
                <c:ptCount val="7"/>
                <c:pt idx="0">
                  <c:v>14-11-2021</c:v>
                </c:pt>
                <c:pt idx="1">
                  <c:v>23-11-2021</c:v>
                </c:pt>
                <c:pt idx="2">
                  <c:v>28-11-2021</c:v>
                </c:pt>
                <c:pt idx="3">
                  <c:v>16-01-2022</c:v>
                </c:pt>
                <c:pt idx="4">
                  <c:v>30-01-2022</c:v>
                </c:pt>
                <c:pt idx="5">
                  <c:v>27-02-2022</c:v>
                </c:pt>
                <c:pt idx="6">
                  <c:v>08-03-2022</c:v>
                </c:pt>
              </c:strCache>
            </c:strRef>
          </c:cat>
          <c:val>
            <c:numRef>
              <c:f>'Plebiscito salida'!$C$31:$I$31</c:f>
              <c:numCache>
                <c:formatCode>0%</c:formatCode>
                <c:ptCount val="7"/>
                <c:pt idx="0">
                  <c:v>0.37</c:v>
                </c:pt>
                <c:pt idx="1">
                  <c:v>0.37838181996623704</c:v>
                </c:pt>
                <c:pt idx="2">
                  <c:v>0.371</c:v>
                </c:pt>
                <c:pt idx="3">
                  <c:v>0.42</c:v>
                </c:pt>
                <c:pt idx="4">
                  <c:v>0.42</c:v>
                </c:pt>
                <c:pt idx="5">
                  <c:v>0.36692406362483854</c:v>
                </c:pt>
                <c:pt idx="6">
                  <c:v>0.39771368314385502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893-3544-80EB-41FDEBA10161}"/>
            </c:ext>
          </c:extLst>
        </c:ser>
        <c:ser>
          <c:idx val="1"/>
          <c:order val="1"/>
          <c:tx>
            <c:strRef>
              <c:f>'Plebiscito salida'!$B$32</c:f>
              <c:strCache>
                <c:ptCount val="1"/>
                <c:pt idx="0">
                  <c:v>Rechazo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M Roman 10" panose="00000500000000000000" pitchFamily="50" charset="0"/>
                    <a:ea typeface="+mn-ea"/>
                    <a:cs typeface="+mn-cs"/>
                  </a:defRPr>
                </a:pPr>
                <a:endParaRPr lang="es-CL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'Plebiscito salida'!$C$30:$I$30</c:f>
              <c:strCache>
                <c:ptCount val="7"/>
                <c:pt idx="0">
                  <c:v>14-11-2021</c:v>
                </c:pt>
                <c:pt idx="1">
                  <c:v>23-11-2021</c:v>
                </c:pt>
                <c:pt idx="2">
                  <c:v>28-11-2021</c:v>
                </c:pt>
                <c:pt idx="3">
                  <c:v>16-01-2022</c:v>
                </c:pt>
                <c:pt idx="4">
                  <c:v>30-01-2022</c:v>
                </c:pt>
                <c:pt idx="5">
                  <c:v>27-02-2022</c:v>
                </c:pt>
                <c:pt idx="6">
                  <c:v>08-03-2022</c:v>
                </c:pt>
              </c:strCache>
            </c:strRef>
          </c:cat>
          <c:val>
            <c:numRef>
              <c:f>'Plebiscito salida'!$C$32:$I$32</c:f>
              <c:numCache>
                <c:formatCode>0%</c:formatCode>
                <c:ptCount val="7"/>
                <c:pt idx="0">
                  <c:v>0.27</c:v>
                </c:pt>
                <c:pt idx="1">
                  <c:v>0.26011295877441276</c:v>
                </c:pt>
                <c:pt idx="2">
                  <c:v>0.27700000000000002</c:v>
                </c:pt>
                <c:pt idx="3">
                  <c:v>0.21</c:v>
                </c:pt>
                <c:pt idx="4">
                  <c:v>0.25</c:v>
                </c:pt>
                <c:pt idx="5">
                  <c:v>0.29171395318460352</c:v>
                </c:pt>
                <c:pt idx="6">
                  <c:v>0.35954668529550848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893-3544-80EB-41FDEBA10161}"/>
            </c:ext>
          </c:extLst>
        </c:ser>
        <c:ser>
          <c:idx val="2"/>
          <c:order val="2"/>
          <c:tx>
            <c:strRef>
              <c:f>'Plebiscito salida'!$B$33</c:f>
              <c:strCache>
                <c:ptCount val="1"/>
                <c:pt idx="0">
                  <c:v>No sabe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5"/>
              <c:layout>
                <c:manualLayout>
                  <c:x val="-3.349291986649832E-2"/>
                  <c:y val="3.97384327390230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893-3544-80EB-41FDEBA101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M Roman 10" panose="00000500000000000000" pitchFamily="50" charset="0"/>
                    <a:ea typeface="+mn-ea"/>
                    <a:cs typeface="+mn-cs"/>
                  </a:defRPr>
                </a:pPr>
                <a:endParaRPr lang="es-CL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'Plebiscito salida'!$C$30:$I$30</c:f>
              <c:strCache>
                <c:ptCount val="7"/>
                <c:pt idx="0">
                  <c:v>14-11-2021</c:v>
                </c:pt>
                <c:pt idx="1">
                  <c:v>23-11-2021</c:v>
                </c:pt>
                <c:pt idx="2">
                  <c:v>28-11-2021</c:v>
                </c:pt>
                <c:pt idx="3">
                  <c:v>16-01-2022</c:v>
                </c:pt>
                <c:pt idx="4">
                  <c:v>30-01-2022</c:v>
                </c:pt>
                <c:pt idx="5">
                  <c:v>27-02-2022</c:v>
                </c:pt>
                <c:pt idx="6">
                  <c:v>08-03-2022</c:v>
                </c:pt>
              </c:strCache>
            </c:strRef>
          </c:cat>
          <c:val>
            <c:numRef>
              <c:f>'Plebiscito salida'!$C$33:$I$33</c:f>
              <c:numCache>
                <c:formatCode>0%</c:formatCode>
                <c:ptCount val="7"/>
                <c:pt idx="0">
                  <c:v>0.36</c:v>
                </c:pt>
                <c:pt idx="1">
                  <c:v>0.36150522125935336</c:v>
                </c:pt>
                <c:pt idx="2">
                  <c:v>0.35299999999999998</c:v>
                </c:pt>
                <c:pt idx="3">
                  <c:v>0.37</c:v>
                </c:pt>
                <c:pt idx="4">
                  <c:v>0.33</c:v>
                </c:pt>
                <c:pt idx="5">
                  <c:v>0.34136198319055844</c:v>
                </c:pt>
                <c:pt idx="6">
                  <c:v>0.24273963156064143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893-3544-80EB-41FDEBA101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2856735"/>
        <c:axId val="912853823"/>
      </c:lineChart>
      <c:catAx>
        <c:axId val="9128567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M Roman 10" panose="00000500000000000000" pitchFamily="50" charset="0"/>
                <a:ea typeface="+mn-ea"/>
                <a:cs typeface="+mn-cs"/>
              </a:defRPr>
            </a:pPr>
            <a:endParaRPr lang="es-CL"/>
          </a:p>
        </c:txPr>
        <c:crossAx val="912853823"/>
        <c:crosses val="autoZero"/>
        <c:auto val="1"/>
        <c:lblAlgn val="ctr"/>
        <c:lblOffset val="100"/>
        <c:noMultiLvlLbl val="0"/>
      </c:catAx>
      <c:valAx>
        <c:axId val="912853823"/>
        <c:scaling>
          <c:orientation val="minMax"/>
          <c:max val="0.5"/>
          <c:min val="0.15000000000000002"/>
        </c:scaling>
        <c:delete val="1"/>
        <c:axPos val="l"/>
        <c:numFmt formatCode="0%" sourceLinked="1"/>
        <c:majorTickMark val="none"/>
        <c:minorTickMark val="none"/>
        <c:tickLblPos val="nextTo"/>
        <c:crossAx val="9128567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6457818880797379"/>
          <c:y val="0.19674380899233399"/>
          <c:w val="0.50930669738426981"/>
          <c:h val="8.75080020485244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LM Roman 10" panose="00000500000000000000" pitchFamily="50" charset="0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latin typeface="LM Roman 10" panose="00000500000000000000" pitchFamily="50" charset="0"/>
        </a:defRPr>
      </a:pPr>
      <a:endParaRPr lang="es-CL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LM Roman 10" panose="00000500000000000000" pitchFamily="50" charset="0"/>
                <a:ea typeface="+mn-ea"/>
                <a:cs typeface="+mn-cs"/>
              </a:defRPr>
            </a:pPr>
            <a:r>
              <a:rPr lang="es-CL" sz="1100" dirty="0"/>
              <a:t>Con la información que usted tiene hoy, en el próximo plebiscito de salida para ratificar la propuesta de constitución de la Convención Constitucional, usted se inclina a votar: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LM Roman 10" panose="00000500000000000000" pitchFamily="50" charset="0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2.6666666666666668E-2"/>
          <c:y val="0.225270950629852"/>
          <c:w val="0.94666666666666666"/>
          <c:h val="0.66986994369767094"/>
        </c:manualLayout>
      </c:layout>
      <c:lineChart>
        <c:grouping val="standard"/>
        <c:varyColors val="0"/>
        <c:ser>
          <c:idx val="0"/>
          <c:order val="0"/>
          <c:tx>
            <c:strRef>
              <c:f>'Plebiscito salida'!$G$3</c:f>
              <c:strCache>
                <c:ptCount val="1"/>
                <c:pt idx="0">
                  <c:v>Apruebo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9.696969696969697E-3"/>
                  <c:y val="-2.0512820512820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8AE-BC4C-A18F-81E6A999510A}"/>
                </c:ext>
              </c:extLst>
            </c:dLbl>
            <c:dLbl>
              <c:idx val="1"/>
              <c:layout>
                <c:manualLayout>
                  <c:x val="4.44439310243607E-17"/>
                  <c:y val="-1.31926121372032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AE-BC4C-A18F-81E6A999510A}"/>
                </c:ext>
              </c:extLst>
            </c:dLbl>
            <c:dLbl>
              <c:idx val="2"/>
              <c:layout>
                <c:manualLayout>
                  <c:x val="-7.2727272727272727E-3"/>
                  <c:y val="3.5897435897435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AE-BC4C-A18F-81E6A999510A}"/>
                </c:ext>
              </c:extLst>
            </c:dLbl>
            <c:dLbl>
              <c:idx val="3"/>
              <c:layout>
                <c:manualLayout>
                  <c:x val="-1.777757240974428E-16"/>
                  <c:y val="3.5897435897435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AE-BC4C-A18F-81E6A99951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M Roman 10" panose="00000500000000000000" pitchFamily="50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'Plebiscito salida'!$H$2:$L$2</c:f>
              <c:strCache>
                <c:ptCount val="5"/>
                <c:pt idx="0">
                  <c:v>[18 - 30]</c:v>
                </c:pt>
                <c:pt idx="1">
                  <c:v>[31 - 40]</c:v>
                </c:pt>
                <c:pt idx="2">
                  <c:v>[41 - 50]</c:v>
                </c:pt>
                <c:pt idx="3">
                  <c:v>[51 - 60]</c:v>
                </c:pt>
                <c:pt idx="4">
                  <c:v>[61  ó mas]</c:v>
                </c:pt>
              </c:strCache>
            </c:strRef>
          </c:cat>
          <c:val>
            <c:numRef>
              <c:f>'Plebiscito salida'!$H$3:$L$3</c:f>
              <c:numCache>
                <c:formatCode>0%</c:formatCode>
                <c:ptCount val="5"/>
                <c:pt idx="0">
                  <c:v>0.47</c:v>
                </c:pt>
                <c:pt idx="1">
                  <c:v>0.39</c:v>
                </c:pt>
                <c:pt idx="2">
                  <c:v>0.34</c:v>
                </c:pt>
                <c:pt idx="3">
                  <c:v>0.36</c:v>
                </c:pt>
                <c:pt idx="4">
                  <c:v>0.39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8AE-BC4C-A18F-81E6A999510A}"/>
            </c:ext>
          </c:extLst>
        </c:ser>
        <c:ser>
          <c:idx val="1"/>
          <c:order val="1"/>
          <c:tx>
            <c:strRef>
              <c:f>'Plebiscito salida'!$G$4</c:f>
              <c:strCache>
                <c:ptCount val="1"/>
                <c:pt idx="0">
                  <c:v>Rechazo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4.44439310243607E-17"/>
                  <c:y val="1.759014951627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8AE-BC4C-A18F-81E6A999510A}"/>
                </c:ext>
              </c:extLst>
            </c:dLbl>
            <c:dLbl>
              <c:idx val="2"/>
              <c:layout>
                <c:manualLayout>
                  <c:x val="2.181818181818182E-2"/>
                  <c:y val="-2.0512820512820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8AE-BC4C-A18F-81E6A999510A}"/>
                </c:ext>
              </c:extLst>
            </c:dLbl>
            <c:dLbl>
              <c:idx val="3"/>
              <c:layout>
                <c:manualLayout>
                  <c:x val="9.696969696969697E-3"/>
                  <c:y val="-4.6153846153846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8AE-BC4C-A18F-81E6A99951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M Roman 10" panose="00000500000000000000" pitchFamily="50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'Plebiscito salida'!$H$2:$L$2</c:f>
              <c:strCache>
                <c:ptCount val="5"/>
                <c:pt idx="0">
                  <c:v>[18 - 30]</c:v>
                </c:pt>
                <c:pt idx="1">
                  <c:v>[31 - 40]</c:v>
                </c:pt>
                <c:pt idx="2">
                  <c:v>[41 - 50]</c:v>
                </c:pt>
                <c:pt idx="3">
                  <c:v>[51 - 60]</c:v>
                </c:pt>
                <c:pt idx="4">
                  <c:v>[61  ó mas]</c:v>
                </c:pt>
              </c:strCache>
            </c:strRef>
          </c:cat>
          <c:val>
            <c:numRef>
              <c:f>'Plebiscito salida'!$H$4:$L$4</c:f>
              <c:numCache>
                <c:formatCode>0%</c:formatCode>
                <c:ptCount val="5"/>
                <c:pt idx="0">
                  <c:v>0.23</c:v>
                </c:pt>
                <c:pt idx="1">
                  <c:v>0.37</c:v>
                </c:pt>
                <c:pt idx="2">
                  <c:v>0.43</c:v>
                </c:pt>
                <c:pt idx="3">
                  <c:v>0.41</c:v>
                </c:pt>
                <c:pt idx="4">
                  <c:v>0.42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D8AE-BC4C-A18F-81E6A999510A}"/>
            </c:ext>
          </c:extLst>
        </c:ser>
        <c:ser>
          <c:idx val="2"/>
          <c:order val="2"/>
          <c:tx>
            <c:strRef>
              <c:f>'Plebiscito salida'!$G$5</c:f>
              <c:strCache>
                <c:ptCount val="1"/>
                <c:pt idx="0">
                  <c:v>No sabe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222196551218035E-17"/>
                  <c:y val="-3.5897435897435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8AE-BC4C-A18F-81E6A999510A}"/>
                </c:ext>
              </c:extLst>
            </c:dLbl>
            <c:dLbl>
              <c:idx val="1"/>
              <c:layout>
                <c:manualLayout>
                  <c:x val="-4.8484848484848485E-3"/>
                  <c:y val="3.5897435897435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8AE-BC4C-A18F-81E6A999510A}"/>
                </c:ext>
              </c:extLst>
            </c:dLbl>
            <c:dLbl>
              <c:idx val="2"/>
              <c:layout>
                <c:manualLayout>
                  <c:x val="0"/>
                  <c:y val="3.07692307692307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8AE-BC4C-A18F-81E6A999510A}"/>
                </c:ext>
              </c:extLst>
            </c:dLbl>
            <c:dLbl>
              <c:idx val="3"/>
              <c:layout>
                <c:manualLayout>
                  <c:x val="-1.777757240974428E-16"/>
                  <c:y val="3.5897435897435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8AE-BC4C-A18F-81E6A99951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M Roman 10" panose="00000500000000000000" pitchFamily="50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'Plebiscito salida'!$H$2:$L$2</c:f>
              <c:strCache>
                <c:ptCount val="5"/>
                <c:pt idx="0">
                  <c:v>[18 - 30]</c:v>
                </c:pt>
                <c:pt idx="1">
                  <c:v>[31 - 40]</c:v>
                </c:pt>
                <c:pt idx="2">
                  <c:v>[41 - 50]</c:v>
                </c:pt>
                <c:pt idx="3">
                  <c:v>[51 - 60]</c:v>
                </c:pt>
                <c:pt idx="4">
                  <c:v>[61  ó mas]</c:v>
                </c:pt>
              </c:strCache>
            </c:strRef>
          </c:cat>
          <c:val>
            <c:numRef>
              <c:f>'Plebiscito salida'!$H$5:$L$5</c:f>
              <c:numCache>
                <c:formatCode>0%</c:formatCode>
                <c:ptCount val="5"/>
                <c:pt idx="0">
                  <c:v>0.3</c:v>
                </c:pt>
                <c:pt idx="1">
                  <c:v>0.24</c:v>
                </c:pt>
                <c:pt idx="2">
                  <c:v>0.23</c:v>
                </c:pt>
                <c:pt idx="3">
                  <c:v>0.23</c:v>
                </c:pt>
                <c:pt idx="4">
                  <c:v>0.19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D8AE-BC4C-A18F-81E6A99951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33093984"/>
        <c:axId val="733096480"/>
      </c:lineChart>
      <c:catAx>
        <c:axId val="733093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M Roman 10" panose="00000500000000000000" pitchFamily="50" charset="0"/>
                <a:ea typeface="+mn-ea"/>
                <a:cs typeface="+mn-cs"/>
              </a:defRPr>
            </a:pPr>
            <a:endParaRPr lang="es-CL"/>
          </a:p>
        </c:txPr>
        <c:crossAx val="733096480"/>
        <c:crossesAt val="0"/>
        <c:auto val="1"/>
        <c:lblAlgn val="ctr"/>
        <c:lblOffset val="100"/>
        <c:noMultiLvlLbl val="0"/>
      </c:catAx>
      <c:valAx>
        <c:axId val="733096480"/>
        <c:scaling>
          <c:orientation val="minMax"/>
          <c:max val="0.5"/>
          <c:min val="0.1"/>
        </c:scaling>
        <c:delete val="1"/>
        <c:axPos val="l"/>
        <c:numFmt formatCode="0%" sourceLinked="1"/>
        <c:majorTickMark val="none"/>
        <c:minorTickMark val="none"/>
        <c:tickLblPos val="nextTo"/>
        <c:crossAx val="733093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6895991036006106"/>
          <c:y val="0.20279404684092969"/>
          <c:w val="0.4620800763540921"/>
          <c:h val="8.83157682212800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LM Roman 10" panose="00000500000000000000" pitchFamily="50" charset="0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>
          <a:latin typeface="LM Roman 10" panose="00000500000000000000" pitchFamily="50" charset="0"/>
        </a:defRPr>
      </a:pPr>
      <a:endParaRPr lang="es-C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LM Roman 10" pitchFamily="2" charset="77"/>
                <a:ea typeface="+mn-ea"/>
                <a:cs typeface="+mn-cs"/>
              </a:defRPr>
            </a:pPr>
            <a:r>
              <a:rPr lang="es-MX"/>
              <a:t>¿Qué régimen de gobierno debería existir en Chile?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LM Roman 10" pitchFamily="2" charset="77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2.4892509617560534E-2"/>
          <c:y val="0.29593308579790351"/>
          <c:w val="0.95021498076487898"/>
          <c:h val="0.5533402351254765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Régimen!$G$3</c:f>
              <c:strCache>
                <c:ptCount val="1"/>
                <c:pt idx="0">
                  <c:v>Presidencial</c:v>
                </c:pt>
              </c:strCache>
            </c:strRef>
          </c:tx>
          <c:spPr>
            <a:solidFill>
              <a:srgbClr val="2229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LM Roman 10" pitchFamily="2" charset="77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Régimen!$H$2:$L$2</c:f>
              <c:strCache>
                <c:ptCount val="5"/>
                <c:pt idx="0">
                  <c:v>[18 - 30]</c:v>
                </c:pt>
                <c:pt idx="1">
                  <c:v>[31 - 40]</c:v>
                </c:pt>
                <c:pt idx="2">
                  <c:v>[41 - 50]</c:v>
                </c:pt>
                <c:pt idx="3">
                  <c:v>[51 - 60]</c:v>
                </c:pt>
                <c:pt idx="4">
                  <c:v>[61  ó mas]</c:v>
                </c:pt>
              </c:strCache>
            </c:strRef>
          </c:cat>
          <c:val>
            <c:numRef>
              <c:f>Régimen!$H$3:$L$3</c:f>
              <c:numCache>
                <c:formatCode>0%</c:formatCode>
                <c:ptCount val="5"/>
                <c:pt idx="0">
                  <c:v>0.27</c:v>
                </c:pt>
                <c:pt idx="1">
                  <c:v>0.32</c:v>
                </c:pt>
                <c:pt idx="2">
                  <c:v>0.41</c:v>
                </c:pt>
                <c:pt idx="3">
                  <c:v>0.49</c:v>
                </c:pt>
                <c:pt idx="4">
                  <c:v>0.53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E8-9547-AD6D-0CA3E46773DA}"/>
            </c:ext>
          </c:extLst>
        </c:ser>
        <c:ser>
          <c:idx val="1"/>
          <c:order val="1"/>
          <c:tx>
            <c:strRef>
              <c:f>Régimen!$G$4</c:f>
              <c:strCache>
                <c:ptCount val="1"/>
                <c:pt idx="0">
                  <c:v>Parlamentario</c:v>
                </c:pt>
              </c:strCache>
            </c:strRef>
          </c:tx>
          <c:spPr>
            <a:solidFill>
              <a:srgbClr val="446CA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LM Roman 10" pitchFamily="2" charset="77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Régimen!$H$2:$L$2</c:f>
              <c:strCache>
                <c:ptCount val="5"/>
                <c:pt idx="0">
                  <c:v>[18 - 30]</c:v>
                </c:pt>
                <c:pt idx="1">
                  <c:v>[31 - 40]</c:v>
                </c:pt>
                <c:pt idx="2">
                  <c:v>[41 - 50]</c:v>
                </c:pt>
                <c:pt idx="3">
                  <c:v>[51 - 60]</c:v>
                </c:pt>
                <c:pt idx="4">
                  <c:v>[61  ó mas]</c:v>
                </c:pt>
              </c:strCache>
            </c:strRef>
          </c:cat>
          <c:val>
            <c:numRef>
              <c:f>Régimen!$H$4:$L$4</c:f>
              <c:numCache>
                <c:formatCode>0%</c:formatCode>
                <c:ptCount val="5"/>
                <c:pt idx="0">
                  <c:v>0.27</c:v>
                </c:pt>
                <c:pt idx="1">
                  <c:v>0.24</c:v>
                </c:pt>
                <c:pt idx="2">
                  <c:v>0.25</c:v>
                </c:pt>
                <c:pt idx="3">
                  <c:v>0.24</c:v>
                </c:pt>
                <c:pt idx="4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E8-9547-AD6D-0CA3E46773DA}"/>
            </c:ext>
          </c:extLst>
        </c:ser>
        <c:ser>
          <c:idx val="2"/>
          <c:order val="2"/>
          <c:tx>
            <c:strRef>
              <c:f>Régimen!$G$5</c:f>
              <c:strCache>
                <c:ptCount val="1"/>
                <c:pt idx="0">
                  <c:v>No sabe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LM Roman 10" pitchFamily="2" charset="77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Régimen!$H$2:$L$2</c:f>
              <c:strCache>
                <c:ptCount val="5"/>
                <c:pt idx="0">
                  <c:v>[18 - 30]</c:v>
                </c:pt>
                <c:pt idx="1">
                  <c:v>[31 - 40]</c:v>
                </c:pt>
                <c:pt idx="2">
                  <c:v>[41 - 50]</c:v>
                </c:pt>
                <c:pt idx="3">
                  <c:v>[51 - 60]</c:v>
                </c:pt>
                <c:pt idx="4">
                  <c:v>[61  ó mas]</c:v>
                </c:pt>
              </c:strCache>
            </c:strRef>
          </c:cat>
          <c:val>
            <c:numRef>
              <c:f>Régimen!$H$5:$L$5</c:f>
              <c:numCache>
                <c:formatCode>0%</c:formatCode>
                <c:ptCount val="5"/>
                <c:pt idx="0">
                  <c:v>0.26</c:v>
                </c:pt>
                <c:pt idx="1">
                  <c:v>0.24</c:v>
                </c:pt>
                <c:pt idx="2">
                  <c:v>0.16</c:v>
                </c:pt>
                <c:pt idx="3">
                  <c:v>0.12</c:v>
                </c:pt>
                <c:pt idx="4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E8-9547-AD6D-0CA3E46773DA}"/>
            </c:ext>
          </c:extLst>
        </c:ser>
        <c:ser>
          <c:idx val="3"/>
          <c:order val="3"/>
          <c:tx>
            <c:strRef>
              <c:f>Régimen!$G$6</c:f>
              <c:strCache>
                <c:ptCount val="1"/>
                <c:pt idx="0">
                  <c:v>Otro</c:v>
                </c:pt>
              </c:strCache>
            </c:strRef>
          </c:tx>
          <c:spPr>
            <a:solidFill>
              <a:srgbClr val="E28B1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LM Roman 10" pitchFamily="2" charset="77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Régimen!$H$2:$L$2</c:f>
              <c:strCache>
                <c:ptCount val="5"/>
                <c:pt idx="0">
                  <c:v>[18 - 30]</c:v>
                </c:pt>
                <c:pt idx="1">
                  <c:v>[31 - 40]</c:v>
                </c:pt>
                <c:pt idx="2">
                  <c:v>[41 - 50]</c:v>
                </c:pt>
                <c:pt idx="3">
                  <c:v>[51 - 60]</c:v>
                </c:pt>
                <c:pt idx="4">
                  <c:v>[61  ó mas]</c:v>
                </c:pt>
              </c:strCache>
            </c:strRef>
          </c:cat>
          <c:val>
            <c:numRef>
              <c:f>Régimen!$H$6:$L$6</c:f>
              <c:numCache>
                <c:formatCode>0%</c:formatCode>
                <c:ptCount val="5"/>
                <c:pt idx="0">
                  <c:v>0.2</c:v>
                </c:pt>
                <c:pt idx="1">
                  <c:v>0.2</c:v>
                </c:pt>
                <c:pt idx="2">
                  <c:v>0.18</c:v>
                </c:pt>
                <c:pt idx="3">
                  <c:v>0.15</c:v>
                </c:pt>
                <c:pt idx="4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EE8-9547-AD6D-0CA3E46773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00464048"/>
        <c:axId val="700460304"/>
      </c:barChart>
      <c:catAx>
        <c:axId val="700464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M Roman 10" pitchFamily="2" charset="77"/>
                <a:ea typeface="+mn-ea"/>
                <a:cs typeface="+mn-cs"/>
              </a:defRPr>
            </a:pPr>
            <a:endParaRPr lang="es-CL"/>
          </a:p>
        </c:txPr>
        <c:crossAx val="700460304"/>
        <c:crossesAt val="0"/>
        <c:auto val="1"/>
        <c:lblAlgn val="ctr"/>
        <c:lblOffset val="100"/>
        <c:noMultiLvlLbl val="0"/>
      </c:catAx>
      <c:valAx>
        <c:axId val="700460304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700464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2989533810094567"/>
          <c:y val="0.15546801118886688"/>
          <c:w val="0.62048184617855029"/>
          <c:h val="0.10885951203002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LM Roman 10" pitchFamily="2" charset="77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 b="0">
          <a:latin typeface="LM Roman 10" pitchFamily="2" charset="77"/>
        </a:defRPr>
      </a:pPr>
      <a:endParaRPr lang="es-C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LM Roman 10" panose="00000500000000000000" pitchFamily="50" charset="0"/>
                <a:ea typeface="+mn-ea"/>
                <a:cs typeface="+mn-cs"/>
              </a:defRPr>
            </a:pPr>
            <a:r>
              <a:rPr lang="es-CL" sz="1200"/>
              <a:t>¿Usted está de acuerdo con que existan distintos Sistemas Judiciales, unos para Pueblos Originarios y otro para los que no lo son?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LM Roman 10" panose="00000500000000000000" pitchFamily="50" charset="0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2.3315683844667812E-2"/>
          <c:y val="0.27530724336643903"/>
          <c:w val="0.95336863231066438"/>
          <c:h val="0.586621998203720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Hoja1!$B$3</c:f>
              <c:strCache>
                <c:ptCount val="1"/>
                <c:pt idx="0">
                  <c:v>Masculino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M Roman 10" panose="00000500000000000000" pitchFamily="50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Hoja1!$A$4:$A$6</c:f>
              <c:strCache>
                <c:ptCount val="3"/>
                <c:pt idx="0">
                  <c:v>No</c:v>
                </c:pt>
                <c:pt idx="1">
                  <c:v>Si</c:v>
                </c:pt>
                <c:pt idx="2">
                  <c:v>N.S.</c:v>
                </c:pt>
              </c:strCache>
            </c:strRef>
          </c:cat>
          <c:val>
            <c:numRef>
              <c:f>Hoja1!$B$4:$B$6</c:f>
              <c:numCache>
                <c:formatCode>General</c:formatCode>
                <c:ptCount val="3"/>
                <c:pt idx="0">
                  <c:v>69</c:v>
                </c:pt>
                <c:pt idx="1">
                  <c:v>23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9A-4645-80B2-6618D7DE81D9}"/>
            </c:ext>
          </c:extLst>
        </c:ser>
        <c:ser>
          <c:idx val="1"/>
          <c:order val="1"/>
          <c:tx>
            <c:strRef>
              <c:f>Hoja1!$C$3</c:f>
              <c:strCache>
                <c:ptCount val="1"/>
                <c:pt idx="0">
                  <c:v>Femenino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M Roman 10" panose="00000500000000000000" pitchFamily="50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Hoja1!$A$4:$A$6</c:f>
              <c:strCache>
                <c:ptCount val="3"/>
                <c:pt idx="0">
                  <c:v>No</c:v>
                </c:pt>
                <c:pt idx="1">
                  <c:v>Si</c:v>
                </c:pt>
                <c:pt idx="2">
                  <c:v>N.S.</c:v>
                </c:pt>
              </c:strCache>
            </c:strRef>
          </c:cat>
          <c:val>
            <c:numRef>
              <c:f>Hoja1!$C$4:$C$6</c:f>
              <c:numCache>
                <c:formatCode>General</c:formatCode>
                <c:ptCount val="3"/>
                <c:pt idx="0">
                  <c:v>70</c:v>
                </c:pt>
                <c:pt idx="1">
                  <c:v>17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9A-4645-80B2-6618D7DE81D9}"/>
            </c:ext>
          </c:extLst>
        </c:ser>
        <c:ser>
          <c:idx val="2"/>
          <c:order val="2"/>
          <c:tx>
            <c:strRef>
              <c:f>Hoja1!$D$3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M Roman 10" panose="00000500000000000000" pitchFamily="50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Hoja1!$A$4:$A$6</c:f>
              <c:strCache>
                <c:ptCount val="3"/>
                <c:pt idx="0">
                  <c:v>No</c:v>
                </c:pt>
                <c:pt idx="1">
                  <c:v>Si</c:v>
                </c:pt>
                <c:pt idx="2">
                  <c:v>N.S.</c:v>
                </c:pt>
              </c:strCache>
            </c:strRef>
          </c:cat>
          <c:val>
            <c:numRef>
              <c:f>Hoja1!$D$4:$D$6</c:f>
              <c:numCache>
                <c:formatCode>General</c:formatCode>
                <c:ptCount val="3"/>
                <c:pt idx="0">
                  <c:v>69</c:v>
                </c:pt>
                <c:pt idx="1">
                  <c:v>20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19A-4645-80B2-6618D7DE81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67106016"/>
        <c:axId val="966358208"/>
      </c:barChart>
      <c:catAx>
        <c:axId val="967106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M Roman 10" panose="00000500000000000000" pitchFamily="50" charset="0"/>
                <a:ea typeface="+mn-ea"/>
                <a:cs typeface="+mn-cs"/>
              </a:defRPr>
            </a:pPr>
            <a:endParaRPr lang="es-CL"/>
          </a:p>
        </c:txPr>
        <c:crossAx val="966358208"/>
        <c:crosses val="autoZero"/>
        <c:auto val="1"/>
        <c:lblAlgn val="ctr"/>
        <c:lblOffset val="100"/>
        <c:noMultiLvlLbl val="0"/>
      </c:catAx>
      <c:valAx>
        <c:axId val="9663582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67106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LM Roman 10" panose="00000500000000000000" pitchFamily="50" charset="0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latin typeface="LM Roman 10" panose="00000500000000000000" pitchFamily="50" charset="0"/>
        </a:defRPr>
      </a:pPr>
      <a:endParaRPr lang="es-C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LM Roman 10" pitchFamily="2" charset="77"/>
                <a:ea typeface="+mn-ea"/>
                <a:cs typeface="+mn-cs"/>
              </a:defRPr>
            </a:pPr>
            <a:r>
              <a:rPr lang="es-MX" sz="1200"/>
              <a:t>¿Usted está de acuerdo con que existan distintos Sistemas Judiciales, unos para Pueblos Originarios y otro para los que no lo son?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LM Roman 10" pitchFamily="2" charset="77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2.4892509617560534E-2"/>
          <c:y val="0.24037624052358267"/>
          <c:w val="0.95021498076487898"/>
          <c:h val="0.623171910378155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'Sist. Jud.'!$B$2</c:f>
              <c:strCache>
                <c:ptCount val="1"/>
                <c:pt idx="0">
                  <c:v>MASCULINO</c:v>
                </c:pt>
              </c:strCache>
            </c:strRef>
          </c:tx>
          <c:spPr>
            <a:solidFill>
              <a:srgbClr val="FF9E1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M Roman 10" pitchFamily="2" charset="77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'Sist. Jud.'!$A$3:$A$5</c:f>
              <c:strCache>
                <c:ptCount val="3"/>
                <c:pt idx="0">
                  <c:v>No</c:v>
                </c:pt>
                <c:pt idx="1">
                  <c:v>Si</c:v>
                </c:pt>
                <c:pt idx="2">
                  <c:v>No sabe</c:v>
                </c:pt>
              </c:strCache>
            </c:strRef>
          </c:cat>
          <c:val>
            <c:numRef>
              <c:f>'Sist. Jud.'!$B$3:$B$5</c:f>
              <c:numCache>
                <c:formatCode>0%</c:formatCode>
                <c:ptCount val="3"/>
                <c:pt idx="0">
                  <c:v>0.72</c:v>
                </c:pt>
                <c:pt idx="1">
                  <c:v>0.22</c:v>
                </c:pt>
                <c:pt idx="2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77-2645-A945-A5CB0CC9C574}"/>
            </c:ext>
          </c:extLst>
        </c:ser>
        <c:ser>
          <c:idx val="1"/>
          <c:order val="1"/>
          <c:tx>
            <c:strRef>
              <c:f>'Sist. Jud.'!$C$2</c:f>
              <c:strCache>
                <c:ptCount val="1"/>
                <c:pt idx="0">
                  <c:v>FEMENINO</c:v>
                </c:pt>
              </c:strCache>
            </c:strRef>
          </c:tx>
          <c:spPr>
            <a:solidFill>
              <a:srgbClr val="E63C2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M Roman 10" pitchFamily="2" charset="77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'Sist. Jud.'!$A$3:$A$5</c:f>
              <c:strCache>
                <c:ptCount val="3"/>
                <c:pt idx="0">
                  <c:v>No</c:v>
                </c:pt>
                <c:pt idx="1">
                  <c:v>Si</c:v>
                </c:pt>
                <c:pt idx="2">
                  <c:v>No sabe</c:v>
                </c:pt>
              </c:strCache>
            </c:strRef>
          </c:cat>
          <c:val>
            <c:numRef>
              <c:f>'Sist. Jud.'!$C$3:$C$5</c:f>
              <c:numCache>
                <c:formatCode>0%</c:formatCode>
                <c:ptCount val="3"/>
                <c:pt idx="0">
                  <c:v>0.68</c:v>
                </c:pt>
                <c:pt idx="1">
                  <c:v>0.2</c:v>
                </c:pt>
                <c:pt idx="2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77-2645-A945-A5CB0CC9C574}"/>
            </c:ext>
          </c:extLst>
        </c:ser>
        <c:ser>
          <c:idx val="2"/>
          <c:order val="2"/>
          <c:tx>
            <c:strRef>
              <c:f>'Sist. Jud.'!$D$2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9794D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M Roman 10" pitchFamily="2" charset="77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'Sist. Jud.'!$A$3:$A$5</c:f>
              <c:strCache>
                <c:ptCount val="3"/>
                <c:pt idx="0">
                  <c:v>No</c:v>
                </c:pt>
                <c:pt idx="1">
                  <c:v>Si</c:v>
                </c:pt>
                <c:pt idx="2">
                  <c:v>No sabe</c:v>
                </c:pt>
              </c:strCache>
            </c:strRef>
          </c:cat>
          <c:val>
            <c:numRef>
              <c:f>'Sist. Jud.'!$D$3:$D$5</c:f>
              <c:numCache>
                <c:formatCode>0%</c:formatCode>
                <c:ptCount val="3"/>
                <c:pt idx="0">
                  <c:v>0.7</c:v>
                </c:pt>
                <c:pt idx="1">
                  <c:v>0.21</c:v>
                </c:pt>
                <c:pt idx="2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77-2645-A945-A5CB0CC9C5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3161696"/>
        <c:axId val="626834752"/>
      </c:barChart>
      <c:catAx>
        <c:axId val="693161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M Roman 10" pitchFamily="2" charset="77"/>
                <a:ea typeface="+mn-ea"/>
                <a:cs typeface="+mn-cs"/>
              </a:defRPr>
            </a:pPr>
            <a:endParaRPr lang="es-CL"/>
          </a:p>
        </c:txPr>
        <c:crossAx val="626834752"/>
        <c:crossesAt val="0"/>
        <c:auto val="1"/>
        <c:lblAlgn val="ctr"/>
        <c:lblOffset val="100"/>
        <c:noMultiLvlLbl val="0"/>
      </c:catAx>
      <c:valAx>
        <c:axId val="626834752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693161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LM Roman 10" pitchFamily="2" charset="77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="0">
          <a:latin typeface="LM Roman 10" pitchFamily="2" charset="77"/>
        </a:defRPr>
      </a:pPr>
      <a:endParaRPr lang="es-C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LM Roman 10" pitchFamily="2" charset="77"/>
                <a:ea typeface="+mn-ea"/>
                <a:cs typeface="+mn-cs"/>
              </a:defRPr>
            </a:pPr>
            <a:r>
              <a:rPr lang="es-MX"/>
              <a:t>¿Estaría de acuerdo con que sólo quienes pertenecen a Pueblos Originarios, tengan derecho a usar bienes naturales ubicados en territorios que fueron indígenas?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LM Roman 10" pitchFamily="2" charset="77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2.4892509617560534E-2"/>
          <c:y val="0.25302563639214354"/>
          <c:w val="0.95021498076487898"/>
          <c:h val="0.509512331883253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Tierras!$B$2</c:f>
              <c:strCache>
                <c:ptCount val="1"/>
                <c:pt idx="0">
                  <c:v>MASCULINO</c:v>
                </c:pt>
              </c:strCache>
            </c:strRef>
          </c:tx>
          <c:spPr>
            <a:solidFill>
              <a:srgbClr val="FF9E1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M Roman 10" pitchFamily="2" charset="77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Tierras!$A$3:$A$5</c:f>
              <c:strCache>
                <c:ptCount val="3"/>
                <c:pt idx="0">
                  <c:v>No, eso fue hace generaciones y muchos chilenos trabajan y viven allá</c:v>
                </c:pt>
                <c:pt idx="1">
                  <c:v>Si, hay que devolver todo a los pueblos preexistentes al Estado</c:v>
                </c:pt>
                <c:pt idx="2">
                  <c:v>No sabe</c:v>
                </c:pt>
              </c:strCache>
            </c:strRef>
          </c:cat>
          <c:val>
            <c:numRef>
              <c:f>Tierras!$B$3:$B$5</c:f>
              <c:numCache>
                <c:formatCode>0%</c:formatCode>
                <c:ptCount val="3"/>
                <c:pt idx="0">
                  <c:v>0.57999999999999996</c:v>
                </c:pt>
                <c:pt idx="1">
                  <c:v>0.34</c:v>
                </c:pt>
                <c:pt idx="2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34-E64A-8C6F-F1014D06937F}"/>
            </c:ext>
          </c:extLst>
        </c:ser>
        <c:ser>
          <c:idx val="1"/>
          <c:order val="1"/>
          <c:tx>
            <c:strRef>
              <c:f>Tierras!$C$2</c:f>
              <c:strCache>
                <c:ptCount val="1"/>
                <c:pt idx="0">
                  <c:v>FEMENINO</c:v>
                </c:pt>
              </c:strCache>
            </c:strRef>
          </c:tx>
          <c:spPr>
            <a:solidFill>
              <a:srgbClr val="E63C2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M Roman 10" pitchFamily="2" charset="77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Tierras!$A$3:$A$5</c:f>
              <c:strCache>
                <c:ptCount val="3"/>
                <c:pt idx="0">
                  <c:v>No, eso fue hace generaciones y muchos chilenos trabajan y viven allá</c:v>
                </c:pt>
                <c:pt idx="1">
                  <c:v>Si, hay que devolver todo a los pueblos preexistentes al Estado</c:v>
                </c:pt>
                <c:pt idx="2">
                  <c:v>No sabe</c:v>
                </c:pt>
              </c:strCache>
            </c:strRef>
          </c:cat>
          <c:val>
            <c:numRef>
              <c:f>Tierras!$C$3:$C$5</c:f>
              <c:numCache>
                <c:formatCode>0%</c:formatCode>
                <c:ptCount val="3"/>
                <c:pt idx="0">
                  <c:v>0.57999999999999996</c:v>
                </c:pt>
                <c:pt idx="1">
                  <c:v>0.28999999999999998</c:v>
                </c:pt>
                <c:pt idx="2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34-E64A-8C6F-F1014D06937F}"/>
            </c:ext>
          </c:extLst>
        </c:ser>
        <c:ser>
          <c:idx val="2"/>
          <c:order val="2"/>
          <c:tx>
            <c:strRef>
              <c:f>Tierras!$D$2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9794D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M Roman 10" pitchFamily="2" charset="77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Tierras!$A$3:$A$5</c:f>
              <c:strCache>
                <c:ptCount val="3"/>
                <c:pt idx="0">
                  <c:v>No, eso fue hace generaciones y muchos chilenos trabajan y viven allá</c:v>
                </c:pt>
                <c:pt idx="1">
                  <c:v>Si, hay que devolver todo a los pueblos preexistentes al Estado</c:v>
                </c:pt>
                <c:pt idx="2">
                  <c:v>No sabe</c:v>
                </c:pt>
              </c:strCache>
            </c:strRef>
          </c:cat>
          <c:val>
            <c:numRef>
              <c:f>Tierras!$D$3:$D$5</c:f>
              <c:numCache>
                <c:formatCode>0%</c:formatCode>
                <c:ptCount val="3"/>
                <c:pt idx="0">
                  <c:v>0.57999999999999996</c:v>
                </c:pt>
                <c:pt idx="1">
                  <c:v>0.32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34-E64A-8C6F-F1014D0693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3155296"/>
        <c:axId val="613172768"/>
      </c:barChart>
      <c:catAx>
        <c:axId val="613155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M Roman 10" pitchFamily="2" charset="77"/>
                <a:ea typeface="+mn-ea"/>
                <a:cs typeface="+mn-cs"/>
              </a:defRPr>
            </a:pPr>
            <a:endParaRPr lang="es-CL"/>
          </a:p>
        </c:txPr>
        <c:crossAx val="613172768"/>
        <c:crossesAt val="0"/>
        <c:auto val="1"/>
        <c:lblAlgn val="ctr"/>
        <c:lblOffset val="100"/>
        <c:noMultiLvlLbl val="0"/>
      </c:catAx>
      <c:valAx>
        <c:axId val="613172768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613155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LM Roman 10" pitchFamily="2" charset="77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50" b="0">
          <a:latin typeface="LM Roman 10" pitchFamily="2" charset="77"/>
        </a:defRPr>
      </a:pPr>
      <a:endParaRPr lang="es-C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LM Roman 10" panose="00000500000000000000" pitchFamily="50" charset="0"/>
                <a:ea typeface="+mn-ea"/>
                <a:cs typeface="+mn-cs"/>
              </a:defRPr>
            </a:pPr>
            <a:r>
              <a:rPr lang="es-CL" dirty="0"/>
              <a:t>¿Usted está de acuerdo con que un mismo delito tenga penas distintas si el acusado/a pertenezca a un pueblos originario?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LM Roman 10" panose="00000500000000000000" pitchFamily="50" charset="0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2.7200791295746787E-2"/>
          <c:y val="0.3039011776488465"/>
          <c:w val="0.94559841740850648"/>
          <c:h val="0.565369871529216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Hoja1!$B$50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M Roman 10" panose="00000500000000000000" pitchFamily="50" charset="0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Hoja1!$A$51:$A$53</c:f>
              <c:strCache>
                <c:ptCount val="3"/>
                <c:pt idx="0">
                  <c:v>Si</c:v>
                </c:pt>
                <c:pt idx="1">
                  <c:v>No</c:v>
                </c:pt>
                <c:pt idx="2">
                  <c:v>No sabe</c:v>
                </c:pt>
              </c:strCache>
            </c:strRef>
          </c:cat>
          <c:val>
            <c:numRef>
              <c:f>Hoja1!$B$51:$B$53</c:f>
              <c:numCache>
                <c:formatCode>General</c:formatCode>
                <c:ptCount val="3"/>
                <c:pt idx="0">
                  <c:v>11</c:v>
                </c:pt>
                <c:pt idx="1">
                  <c:v>84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4F-9B47-9BF1-91982438B0CE}"/>
            </c:ext>
          </c:extLst>
        </c:ser>
        <c:ser>
          <c:idx val="1"/>
          <c:order val="1"/>
          <c:tx>
            <c:strRef>
              <c:f>Hoja1!$C$50</c:f>
              <c:strCache>
                <c:ptCount val="1"/>
                <c:pt idx="0">
                  <c:v>Mujers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M Roman 10" panose="00000500000000000000" pitchFamily="50" charset="0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Hoja1!$A$51:$A$53</c:f>
              <c:strCache>
                <c:ptCount val="3"/>
                <c:pt idx="0">
                  <c:v>Si</c:v>
                </c:pt>
                <c:pt idx="1">
                  <c:v>No</c:v>
                </c:pt>
                <c:pt idx="2">
                  <c:v>No sabe</c:v>
                </c:pt>
              </c:strCache>
            </c:strRef>
          </c:cat>
          <c:val>
            <c:numRef>
              <c:f>Hoja1!$C$51:$C$53</c:f>
              <c:numCache>
                <c:formatCode>General</c:formatCode>
                <c:ptCount val="3"/>
                <c:pt idx="0">
                  <c:v>7</c:v>
                </c:pt>
                <c:pt idx="1">
                  <c:v>88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4F-9B47-9BF1-91982438B0CE}"/>
            </c:ext>
          </c:extLst>
        </c:ser>
        <c:ser>
          <c:idx val="2"/>
          <c:order val="2"/>
          <c:tx>
            <c:strRef>
              <c:f>Hoja1!$D$50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M Roman 10" panose="00000500000000000000" pitchFamily="50" charset="0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Hoja1!$A$51:$A$53</c:f>
              <c:strCache>
                <c:ptCount val="3"/>
                <c:pt idx="0">
                  <c:v>Si</c:v>
                </c:pt>
                <c:pt idx="1">
                  <c:v>No</c:v>
                </c:pt>
                <c:pt idx="2">
                  <c:v>No sabe</c:v>
                </c:pt>
              </c:strCache>
            </c:strRef>
          </c:cat>
          <c:val>
            <c:numRef>
              <c:f>Hoja1!$D$51:$D$53</c:f>
              <c:numCache>
                <c:formatCode>General</c:formatCode>
                <c:ptCount val="3"/>
                <c:pt idx="0">
                  <c:v>9</c:v>
                </c:pt>
                <c:pt idx="1">
                  <c:v>86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4F-9B47-9BF1-91982438B0C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01881152"/>
        <c:axId val="1191667424"/>
      </c:barChart>
      <c:catAx>
        <c:axId val="1201881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M Roman 10" panose="00000500000000000000" pitchFamily="50" charset="0"/>
                <a:ea typeface="+mn-ea"/>
                <a:cs typeface="+mn-cs"/>
              </a:defRPr>
            </a:pPr>
            <a:endParaRPr lang="es-CL"/>
          </a:p>
        </c:txPr>
        <c:crossAx val="1191667424"/>
        <c:crosses val="autoZero"/>
        <c:auto val="1"/>
        <c:lblAlgn val="ctr"/>
        <c:lblOffset val="100"/>
        <c:noMultiLvlLbl val="0"/>
      </c:catAx>
      <c:valAx>
        <c:axId val="1191667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01881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2763012375678557"/>
          <c:y val="0.1837171052631579"/>
          <c:w val="0.31078549343053186"/>
          <c:h val="9.44165285260395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LM Roman 10" panose="00000500000000000000" pitchFamily="50" charset="0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50">
          <a:latin typeface="LM Roman 10" panose="00000500000000000000" pitchFamily="50" charset="0"/>
        </a:defRPr>
      </a:pPr>
      <a:endParaRPr lang="es-C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LM Roman 10" panose="00000500000000000000" pitchFamily="50" charset="0"/>
                <a:ea typeface="+mn-ea"/>
                <a:cs typeface="+mn-cs"/>
              </a:defRPr>
            </a:pPr>
            <a:r>
              <a:rPr lang="es-CL"/>
              <a:t>¿Debería el Estado tener algún control sobre los medios de comunicación?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LM Roman 10" panose="00000500000000000000" pitchFamily="50" charset="0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2.5045537340619307E-2"/>
          <c:y val="0.17220472440944881"/>
          <c:w val="0.94990892531876137"/>
          <c:h val="0.64711231408573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Hoja1!$B$5</c:f>
              <c:strCache>
                <c:ptCount val="1"/>
                <c:pt idx="0">
                  <c:v>Masculino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M Roman 10" panose="00000500000000000000" pitchFamily="50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Hoja1!$A$6:$A$8</c:f>
              <c:strCache>
                <c:ptCount val="3"/>
                <c:pt idx="0">
                  <c:v>No</c:v>
                </c:pt>
                <c:pt idx="1">
                  <c:v>Si</c:v>
                </c:pt>
                <c:pt idx="2">
                  <c:v>N.S.</c:v>
                </c:pt>
              </c:strCache>
            </c:strRef>
          </c:cat>
          <c:val>
            <c:numRef>
              <c:f>Hoja1!$B$6:$B$8</c:f>
              <c:numCache>
                <c:formatCode>General</c:formatCode>
                <c:ptCount val="3"/>
                <c:pt idx="0">
                  <c:v>80</c:v>
                </c:pt>
                <c:pt idx="1">
                  <c:v>17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E1-D343-A92F-8EEB054B9301}"/>
            </c:ext>
          </c:extLst>
        </c:ser>
        <c:ser>
          <c:idx val="1"/>
          <c:order val="1"/>
          <c:tx>
            <c:strRef>
              <c:f>Hoja1!$C$5</c:f>
              <c:strCache>
                <c:ptCount val="1"/>
                <c:pt idx="0">
                  <c:v>Femenino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M Roman 10" panose="00000500000000000000" pitchFamily="50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Hoja1!$A$6:$A$8</c:f>
              <c:strCache>
                <c:ptCount val="3"/>
                <c:pt idx="0">
                  <c:v>No</c:v>
                </c:pt>
                <c:pt idx="1">
                  <c:v>Si</c:v>
                </c:pt>
                <c:pt idx="2">
                  <c:v>N.S.</c:v>
                </c:pt>
              </c:strCache>
            </c:strRef>
          </c:cat>
          <c:val>
            <c:numRef>
              <c:f>Hoja1!$C$6:$C$8</c:f>
              <c:numCache>
                <c:formatCode>General</c:formatCode>
                <c:ptCount val="3"/>
                <c:pt idx="0">
                  <c:v>75</c:v>
                </c:pt>
                <c:pt idx="1">
                  <c:v>21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E1-D343-A92F-8EEB054B9301}"/>
            </c:ext>
          </c:extLst>
        </c:ser>
        <c:ser>
          <c:idx val="2"/>
          <c:order val="2"/>
          <c:tx>
            <c:strRef>
              <c:f>Hoja1!$D$5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M Roman 10" panose="00000500000000000000" pitchFamily="50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Hoja1!$A$6:$A$8</c:f>
              <c:strCache>
                <c:ptCount val="3"/>
                <c:pt idx="0">
                  <c:v>No</c:v>
                </c:pt>
                <c:pt idx="1">
                  <c:v>Si</c:v>
                </c:pt>
                <c:pt idx="2">
                  <c:v>N.S.</c:v>
                </c:pt>
              </c:strCache>
            </c:strRef>
          </c:cat>
          <c:val>
            <c:numRef>
              <c:f>Hoja1!$D$6:$D$8</c:f>
              <c:numCache>
                <c:formatCode>General</c:formatCode>
                <c:ptCount val="3"/>
                <c:pt idx="0">
                  <c:v>77</c:v>
                </c:pt>
                <c:pt idx="1">
                  <c:v>19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E1-D343-A92F-8EEB054B93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3559040"/>
        <c:axId val="2014146688"/>
      </c:barChart>
      <c:catAx>
        <c:axId val="73559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M Roman 10" panose="00000500000000000000" pitchFamily="50" charset="0"/>
                <a:ea typeface="+mn-ea"/>
                <a:cs typeface="+mn-cs"/>
              </a:defRPr>
            </a:pPr>
            <a:endParaRPr lang="es-CL"/>
          </a:p>
        </c:txPr>
        <c:crossAx val="2014146688"/>
        <c:crosses val="autoZero"/>
        <c:auto val="1"/>
        <c:lblAlgn val="ctr"/>
        <c:lblOffset val="100"/>
        <c:noMultiLvlLbl val="0"/>
      </c:catAx>
      <c:valAx>
        <c:axId val="20141466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3559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LM Roman 10" panose="00000500000000000000" pitchFamily="50" charset="0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latin typeface="LM Roman 10" panose="00000500000000000000" pitchFamily="50" charset="0"/>
        </a:defRPr>
      </a:pPr>
      <a:endParaRPr lang="es-C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LM Roman 10" panose="00000500000000000000" pitchFamily="50" charset="0"/>
                <a:ea typeface="+mn-ea"/>
                <a:cs typeface="+mn-cs"/>
              </a:defRPr>
            </a:pPr>
            <a:r>
              <a:rPr lang="es-CL"/>
              <a:t>¿Puede existir democracia verdadera si el gobierno fiscaliza a los medios de comunicación?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LM Roman 10" panose="00000500000000000000" pitchFamily="50" charset="0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2.5712949976624593E-2"/>
          <c:y val="0.27491849163385829"/>
          <c:w val="0.9485741000467508"/>
          <c:h val="0.55569123195538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Hoja1!$B$5</c:f>
              <c:strCache>
                <c:ptCount val="1"/>
                <c:pt idx="0">
                  <c:v>Masculino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M Roman 10" panose="00000500000000000000" pitchFamily="50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Hoja1!$A$14:$A$16</c:f>
              <c:strCache>
                <c:ptCount val="3"/>
                <c:pt idx="0">
                  <c:v>No</c:v>
                </c:pt>
                <c:pt idx="1">
                  <c:v>Si</c:v>
                </c:pt>
                <c:pt idx="2">
                  <c:v>N.S.</c:v>
                </c:pt>
              </c:strCache>
            </c:strRef>
          </c:cat>
          <c:val>
            <c:numRef>
              <c:f>Hoja1!$B$14:$B$16</c:f>
              <c:numCache>
                <c:formatCode>General</c:formatCode>
                <c:ptCount val="3"/>
                <c:pt idx="0">
                  <c:v>76</c:v>
                </c:pt>
                <c:pt idx="1">
                  <c:v>21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70-3F42-B69A-6CB557C462BD}"/>
            </c:ext>
          </c:extLst>
        </c:ser>
        <c:ser>
          <c:idx val="1"/>
          <c:order val="1"/>
          <c:tx>
            <c:strRef>
              <c:f>Hoja1!$C$5</c:f>
              <c:strCache>
                <c:ptCount val="1"/>
                <c:pt idx="0">
                  <c:v>Femenino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M Roman 10" panose="00000500000000000000" pitchFamily="50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Hoja1!$A$14:$A$16</c:f>
              <c:strCache>
                <c:ptCount val="3"/>
                <c:pt idx="0">
                  <c:v>No</c:v>
                </c:pt>
                <c:pt idx="1">
                  <c:v>Si</c:v>
                </c:pt>
                <c:pt idx="2">
                  <c:v>N.S.</c:v>
                </c:pt>
              </c:strCache>
            </c:strRef>
          </c:cat>
          <c:val>
            <c:numRef>
              <c:f>Hoja1!$C$14:$C$16</c:f>
              <c:numCache>
                <c:formatCode>General</c:formatCode>
                <c:ptCount val="3"/>
                <c:pt idx="0">
                  <c:v>75</c:v>
                </c:pt>
                <c:pt idx="1">
                  <c:v>18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70-3F42-B69A-6CB557C462BD}"/>
            </c:ext>
          </c:extLst>
        </c:ser>
        <c:ser>
          <c:idx val="2"/>
          <c:order val="2"/>
          <c:tx>
            <c:strRef>
              <c:f>Hoja1!$D$5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M Roman 10" panose="00000500000000000000" pitchFamily="50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Hoja1!$A$14:$A$16</c:f>
              <c:strCache>
                <c:ptCount val="3"/>
                <c:pt idx="0">
                  <c:v>No</c:v>
                </c:pt>
                <c:pt idx="1">
                  <c:v>Si</c:v>
                </c:pt>
                <c:pt idx="2">
                  <c:v>N.S.</c:v>
                </c:pt>
              </c:strCache>
            </c:strRef>
          </c:cat>
          <c:val>
            <c:numRef>
              <c:f>Hoja1!$D$14:$D$16</c:f>
              <c:numCache>
                <c:formatCode>General</c:formatCode>
                <c:ptCount val="3"/>
                <c:pt idx="0">
                  <c:v>75</c:v>
                </c:pt>
                <c:pt idx="1">
                  <c:v>20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170-3F42-B69A-6CB557C462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3559040"/>
        <c:axId val="2014146688"/>
      </c:barChart>
      <c:catAx>
        <c:axId val="73559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M Roman 10" panose="00000500000000000000" pitchFamily="50" charset="0"/>
                <a:ea typeface="+mn-ea"/>
                <a:cs typeface="+mn-cs"/>
              </a:defRPr>
            </a:pPr>
            <a:endParaRPr lang="es-CL"/>
          </a:p>
        </c:txPr>
        <c:crossAx val="2014146688"/>
        <c:crosses val="autoZero"/>
        <c:auto val="1"/>
        <c:lblAlgn val="ctr"/>
        <c:lblOffset val="100"/>
        <c:noMultiLvlLbl val="0"/>
      </c:catAx>
      <c:valAx>
        <c:axId val="20141466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3559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3735546068363487"/>
          <c:y val="0.26509891750653231"/>
          <c:w val="0.43578327203230138"/>
          <c:h val="0.139062936281900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LM Roman 10" panose="00000500000000000000" pitchFamily="50" charset="0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latin typeface="LM Roman 10" panose="00000500000000000000" pitchFamily="50" charset="0"/>
        </a:defRPr>
      </a:pPr>
      <a:endParaRPr lang="es-C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LM Roman 10" panose="00000500000000000000" pitchFamily="50" charset="0"/>
                <a:ea typeface="+mn-ea"/>
                <a:cs typeface="+mn-cs"/>
              </a:defRPr>
            </a:pPr>
            <a:r>
              <a:rPr lang="es-CL"/>
              <a:t>¿Cree que el Estado sería mejor administrador de las empresas mineras que sus dueños actuales?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LM Roman 10" panose="00000500000000000000" pitchFamily="50" charset="0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3.4461152882205512E-2"/>
          <c:y val="0.26098866945918481"/>
          <c:w val="0.93107769423558895"/>
          <c:h val="0.597902475823691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Hoja1!$B$5</c:f>
              <c:strCache>
                <c:ptCount val="1"/>
                <c:pt idx="0">
                  <c:v>Masculino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M Roman 10" panose="00000500000000000000" pitchFamily="50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Hoja1!$A$83:$A$85</c:f>
              <c:strCache>
                <c:ptCount val="3"/>
                <c:pt idx="0">
                  <c:v>No</c:v>
                </c:pt>
                <c:pt idx="1">
                  <c:v>Si</c:v>
                </c:pt>
                <c:pt idx="2">
                  <c:v>N.S.</c:v>
                </c:pt>
              </c:strCache>
            </c:strRef>
          </c:cat>
          <c:val>
            <c:numRef>
              <c:f>Hoja1!$B$83:$B$85</c:f>
              <c:numCache>
                <c:formatCode>General</c:formatCode>
                <c:ptCount val="3"/>
                <c:pt idx="0">
                  <c:v>42</c:v>
                </c:pt>
                <c:pt idx="1">
                  <c:v>46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13-C141-AD5E-BB1CE59ADEE8}"/>
            </c:ext>
          </c:extLst>
        </c:ser>
        <c:ser>
          <c:idx val="1"/>
          <c:order val="1"/>
          <c:tx>
            <c:strRef>
              <c:f>Hoja1!$C$5</c:f>
              <c:strCache>
                <c:ptCount val="1"/>
                <c:pt idx="0">
                  <c:v>Femenino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M Roman 10" panose="00000500000000000000" pitchFamily="50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Hoja1!$A$83:$A$85</c:f>
              <c:strCache>
                <c:ptCount val="3"/>
                <c:pt idx="0">
                  <c:v>No</c:v>
                </c:pt>
                <c:pt idx="1">
                  <c:v>Si</c:v>
                </c:pt>
                <c:pt idx="2">
                  <c:v>N.S.</c:v>
                </c:pt>
              </c:strCache>
            </c:strRef>
          </c:cat>
          <c:val>
            <c:numRef>
              <c:f>Hoja1!$C$83:$C$85</c:f>
              <c:numCache>
                <c:formatCode>General</c:formatCode>
                <c:ptCount val="3"/>
                <c:pt idx="0">
                  <c:v>37</c:v>
                </c:pt>
                <c:pt idx="1">
                  <c:v>41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13-C141-AD5E-BB1CE59ADEE8}"/>
            </c:ext>
          </c:extLst>
        </c:ser>
        <c:ser>
          <c:idx val="2"/>
          <c:order val="2"/>
          <c:tx>
            <c:strRef>
              <c:f>Hoja1!$D$5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M Roman 10" panose="00000500000000000000" pitchFamily="50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Hoja1!$A$83:$A$85</c:f>
              <c:strCache>
                <c:ptCount val="3"/>
                <c:pt idx="0">
                  <c:v>No</c:v>
                </c:pt>
                <c:pt idx="1">
                  <c:v>Si</c:v>
                </c:pt>
                <c:pt idx="2">
                  <c:v>N.S.</c:v>
                </c:pt>
              </c:strCache>
            </c:strRef>
          </c:cat>
          <c:val>
            <c:numRef>
              <c:f>Hoja1!$D$83:$D$85</c:f>
              <c:numCache>
                <c:formatCode>General</c:formatCode>
                <c:ptCount val="3"/>
                <c:pt idx="0">
                  <c:v>39</c:v>
                </c:pt>
                <c:pt idx="1">
                  <c:v>44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E13-C141-AD5E-BB1CE59ADE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3559040"/>
        <c:axId val="2014146688"/>
      </c:barChart>
      <c:catAx>
        <c:axId val="73559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M Roman 10" panose="00000500000000000000" pitchFamily="50" charset="0"/>
                <a:ea typeface="+mn-ea"/>
                <a:cs typeface="+mn-cs"/>
              </a:defRPr>
            </a:pPr>
            <a:endParaRPr lang="es-CL"/>
          </a:p>
        </c:txPr>
        <c:crossAx val="2014146688"/>
        <c:crosses val="autoZero"/>
        <c:auto val="1"/>
        <c:lblAlgn val="ctr"/>
        <c:lblOffset val="100"/>
        <c:noMultiLvlLbl val="0"/>
      </c:catAx>
      <c:valAx>
        <c:axId val="20141466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3559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9159240470435266"/>
          <c:y val="0.13021914073811749"/>
          <c:w val="0.46073239527535997"/>
          <c:h val="0.113305841331877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LM Roman 10" panose="00000500000000000000" pitchFamily="50" charset="0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latin typeface="LM Roman 10" panose="00000500000000000000" pitchFamily="50" charset="0"/>
        </a:defRPr>
      </a:pPr>
      <a:endParaRPr lang="es-C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3A034-E79A-0C49-9CB1-F69EC897DB08}" type="datetimeFigureOut">
              <a:rPr lang="es-ES_tradnl" smtClean="0"/>
              <a:t>15/3/22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6BA72-C744-774D-A5CE-916495D879B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38698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16BA72-C744-774D-A5CE-916495D879BA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12187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2236E6-855D-6741-AFDB-ADA5C42B14D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000">
                <a:latin typeface="LM Roman 10" pitchFamily="2" charset="77"/>
              </a:defRPr>
            </a:lvl1pPr>
          </a:lstStyle>
          <a:p>
            <a:r>
              <a:rPr lang="es-MX" dirty="0"/>
              <a:t>Trayectoria de las Propuestas de la Convención en la opinión Pública</a:t>
            </a:r>
            <a:endParaRPr lang="es-ES_tradn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660BA5F-A915-8843-9448-D3FE296DA7A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LM Roman 10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 dirty="0"/>
              <a:t>Facultad de Gobierno UDD</a:t>
            </a:r>
            <a:endParaRPr lang="es-ES_tradn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78F1B9-8325-0640-8D4D-8ADE8D77A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01205" y="5844209"/>
            <a:ext cx="2514600" cy="877266"/>
          </a:xfrm>
        </p:spPr>
        <p:txBody>
          <a:bodyPr/>
          <a:lstStyle/>
          <a:p>
            <a:endParaRPr lang="es-ES_tradnl" dirty="0"/>
          </a:p>
        </p:txBody>
      </p:sp>
      <p:pic>
        <p:nvPicPr>
          <p:cNvPr id="2050" name="Picture 2" descr="Universidad del Desarrollo - Facultad de Gobierno - Centro de Estudios de  Relaciones Internacionales (CERI)">
            <a:extLst>
              <a:ext uri="{FF2B5EF4-FFF2-40B4-BE49-F238E27FC236}">
                <a16:creationId xmlns:a16="http://schemas.microsoft.com/office/drawing/2014/main" id="{3B04904C-EE21-2745-8E63-83AA45860DF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1902" y="5858977"/>
            <a:ext cx="1898374" cy="824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5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C1154B-CD99-2C4E-A3DC-DC2CA57BA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531D8AA-07A4-524C-A975-025C72BFC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A83B3A-FEC6-5247-8E38-15AFD7D4C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3178-D628-5549-B304-3AF3BED3B90C}" type="datetimeFigureOut">
              <a:rPr lang="es-ES_tradnl" smtClean="0"/>
              <a:t>15/3/22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CFBD9B-F2FC-884F-9AB9-BF28A57E0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087D0F-C095-714A-9137-E2E5DDF9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E8E-B732-924C-99AF-58C505E1325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8995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9E15A84-82BD-2047-80AB-F8B25BA95F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36B8761-FCDA-A24F-B5EE-0C0AE24F8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6FF9A5-DC2E-5748-B0A1-28FE94E3F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3178-D628-5549-B304-3AF3BED3B90C}" type="datetimeFigureOut">
              <a:rPr lang="es-ES_tradnl" smtClean="0"/>
              <a:t>15/3/22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AB8E43-3353-7E47-A601-56297BF82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80B2BE-AD5C-9D48-BFDB-1A76FF4FA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E8E-B732-924C-99AF-58C505E1325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16131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37245B-BF5E-9346-9692-F509C78FF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M Roman 10" pitchFamily="2" charset="77"/>
              </a:defRPr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162617-6B19-FA45-80C2-5CE5F155A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M Roman 10" pitchFamily="2" charset="77"/>
              </a:defRPr>
            </a:lvl1pPr>
            <a:lvl2pPr>
              <a:defRPr>
                <a:latin typeface="LM Roman 10" pitchFamily="2" charset="77"/>
              </a:defRPr>
            </a:lvl2pPr>
            <a:lvl3pPr>
              <a:defRPr>
                <a:latin typeface="LM Roman 10" pitchFamily="2" charset="77"/>
              </a:defRPr>
            </a:lvl3pPr>
            <a:lvl4pPr>
              <a:defRPr>
                <a:latin typeface="LM Roman 10" pitchFamily="2" charset="77"/>
              </a:defRPr>
            </a:lvl4pPr>
            <a:lvl5pPr>
              <a:defRPr>
                <a:latin typeface="LM Roman 10" pitchFamily="2" charset="77"/>
              </a:defRPr>
            </a:lvl5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209802-3B17-9A46-9915-3F0A7CC5E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3178-D628-5549-B304-3AF3BED3B90C}" type="datetimeFigureOut">
              <a:rPr lang="es-ES_tradnl" smtClean="0"/>
              <a:t>15/3/22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665502-2E28-E843-8FC8-853083EBE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C362D6-8D83-E542-AE6E-AA6F1847C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E8E-B732-924C-99AF-58C505E1325F}" type="slidenum">
              <a:rPr lang="es-ES_tradnl" smtClean="0"/>
              <a:t>‹Nº›</a:t>
            </a:fld>
            <a:endParaRPr lang="es-ES_tradnl"/>
          </a:p>
        </p:txBody>
      </p:sp>
      <p:pic>
        <p:nvPicPr>
          <p:cNvPr id="7" name="Picture 2" descr="Universidad del Desarrollo - Facultad de Gobierno - Centro de Estudios de  Relaciones Internacionales (CERI)">
            <a:extLst>
              <a:ext uri="{FF2B5EF4-FFF2-40B4-BE49-F238E27FC236}">
                <a16:creationId xmlns:a16="http://schemas.microsoft.com/office/drawing/2014/main" id="{52A8D910-6F2E-C744-930D-BB4454245F5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1902" y="5858977"/>
            <a:ext cx="1898374" cy="824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507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58331A-E967-7041-826D-9A0D41EF6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BF6F89-AC7F-5442-B436-A2E862C14D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44759C-C89F-E84C-A1D0-40A0358A1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3178-D628-5549-B304-3AF3BED3B90C}" type="datetimeFigureOut">
              <a:rPr lang="es-ES_tradnl" smtClean="0"/>
              <a:t>15/3/22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0DEFD1-6345-9646-A20D-21F76B620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8DD019-CAF5-D548-A345-961C107F5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E8E-B732-924C-99AF-58C505E1325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73424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8E3BD1-E532-7944-ADE1-F50460A16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7C3152-0B7F-E744-A93C-577CA28249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311CF98-719A-7447-A5B2-1FEEEA8CC2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887B0CD-D32B-2044-B720-898D3D7F1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3178-D628-5549-B304-3AF3BED3B90C}" type="datetimeFigureOut">
              <a:rPr lang="es-ES_tradnl" smtClean="0"/>
              <a:t>15/3/22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B7F7CAE-5A2B-8E4F-80E3-13F2D7F60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446A095-46A0-9B47-9A7F-8FE001F4A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E8E-B732-924C-99AF-58C505E1325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45049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9AD6DB-A061-E040-82AB-FDCE0D780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055F875-3B08-6649-A2CC-7DB911F70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899B2B4-F478-6C44-85A8-41619D81C1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5EBCF0B-F2C9-7D40-AE04-E9C5C135D2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0DCC8E7-EE21-BA4C-9E8A-775149811A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72E66AA-D333-0844-AC82-E2455EBBE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3178-D628-5549-B304-3AF3BED3B90C}" type="datetimeFigureOut">
              <a:rPr lang="es-ES_tradnl" smtClean="0"/>
              <a:t>15/3/22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6D405C7-E02C-4949-A7AA-BB2B0A5D1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C8C1DCA-F2AF-E043-BEB8-6B68CE837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E8E-B732-924C-99AF-58C505E1325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7738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C09716-4CC2-4F4D-9144-A1CCB4BBD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D486E93-67B6-4A40-9AC5-37B57BA9F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3178-D628-5549-B304-3AF3BED3B90C}" type="datetimeFigureOut">
              <a:rPr lang="es-ES_tradnl" smtClean="0"/>
              <a:t>15/3/22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C66C2D3-DBE3-4040-A793-33FFB3654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7CE7631-714A-4F41-A1D5-433B74E63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E8E-B732-924C-99AF-58C505E1325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31523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04CC9D0-3F16-F84F-88A9-397885F55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3178-D628-5549-B304-3AF3BED3B90C}" type="datetimeFigureOut">
              <a:rPr lang="es-ES_tradnl" smtClean="0"/>
              <a:t>15/3/22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32B4D06-5057-B942-B376-2958ADA76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C5C77A9-59B4-9D48-9461-5F7005EC1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E8E-B732-924C-99AF-58C505E1325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12782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4749B7-1A7D-F94A-874A-F9A575C0E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453630-7FDB-DE4C-A0FE-2947472B2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06A3E0B-2736-6748-84BE-CA09CFE2D7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D7441A8-7B01-7E4F-9E9D-B6794C3AA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3178-D628-5549-B304-3AF3BED3B90C}" type="datetimeFigureOut">
              <a:rPr lang="es-ES_tradnl" smtClean="0"/>
              <a:t>15/3/22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7098115-6EC5-2142-8858-29D3CCD3C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2103FA5-242D-824C-8549-D64D793A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E8E-B732-924C-99AF-58C505E1325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84441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40FF43-90F0-4441-B896-45653F91B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48E8CB4-8731-ED42-87B8-0ADD4B886A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B2CC9A7-9964-8A46-BF7E-56ADC0577E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8CFF67-38AD-BA4C-8BEB-7E1696FB6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3178-D628-5549-B304-3AF3BED3B90C}" type="datetimeFigureOut">
              <a:rPr lang="es-ES_tradnl" smtClean="0"/>
              <a:t>15/3/22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5DA35DB-7285-A845-99D7-5E037BE70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A28E6C9-2CC3-A94F-A746-DCC7E9ABB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E8E-B732-924C-99AF-58C505E1325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19946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7DDE09B-8725-1D41-8B73-2B5C3DB3A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DD82A1-7439-EE4A-83F5-F1941A07C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8F9D1C-F991-4D46-9DCB-3ABABA4346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3178-D628-5549-B304-3AF3BED3B90C}" type="datetimeFigureOut">
              <a:rPr lang="es-ES_tradnl" smtClean="0"/>
              <a:t>15/3/22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7020F5-4300-DE49-A0AB-758CC6CF33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41B09E-E6E8-9340-AE0B-2D129EA6A6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35E8E-B732-924C-99AF-58C505E1325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68738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172350-7050-B44C-9C83-DDAFF88BCD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_tradnl" dirty="0">
                <a:latin typeface="LM Roman 10" pitchFamily="2" charset="77"/>
              </a:rPr>
              <a:t>Propuestas de la convención en la opinión pública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BCB7AD1-3B3A-6B41-A249-8DDDFDB70E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>
                <a:latin typeface="LM Roman 10" pitchFamily="2" charset="77"/>
              </a:rPr>
              <a:t>Facultad de Gobierno UDD</a:t>
            </a:r>
          </a:p>
        </p:txBody>
      </p:sp>
    </p:spTree>
    <p:extLst>
      <p:ext uri="{BB962C8B-B14F-4D97-AF65-F5344CB8AC3E}">
        <p14:creationId xmlns:p14="http://schemas.microsoft.com/office/powerpoint/2010/main" val="1982688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CABB10-DDAA-D64D-AD43-A3CFAA9D7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Régimen de Gobierno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54200EF2-61EC-443F-B23D-1AF1BC7B38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5170770"/>
              </p:ext>
            </p:extLst>
          </p:nvPr>
        </p:nvGraphicFramePr>
        <p:xfrm>
          <a:off x="233376" y="1690687"/>
          <a:ext cx="5712312" cy="321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D29F1350-93E5-4679-8E03-7F2D987B58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9475312"/>
              </p:ext>
            </p:extLst>
          </p:nvPr>
        </p:nvGraphicFramePr>
        <p:xfrm>
          <a:off x="6371819" y="1690687"/>
          <a:ext cx="5586805" cy="3219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86495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CABB10-DDAA-D64D-AD43-A3CFAA9D7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Pueblos Originarios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A80F9B4B-EC8A-444A-8280-1E36AD1361C8}"/>
              </a:ext>
            </a:extLst>
          </p:cNvPr>
          <p:cNvGraphicFramePr>
            <a:graphicFrameLocks/>
          </p:cNvGraphicFramePr>
          <p:nvPr/>
        </p:nvGraphicFramePr>
        <p:xfrm>
          <a:off x="5960422" y="1690688"/>
          <a:ext cx="5991675" cy="3173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08A7E1C7-1A85-420A-BA36-CA23A80BF9DE}"/>
              </a:ext>
            </a:extLst>
          </p:cNvPr>
          <p:cNvGraphicFramePr/>
          <p:nvPr/>
        </p:nvGraphicFramePr>
        <p:xfrm>
          <a:off x="387610" y="1690688"/>
          <a:ext cx="5991675" cy="3111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63D28050-CBEA-7747-A5A3-C1210F6DE04F}"/>
              </a:ext>
            </a:extLst>
          </p:cNvPr>
          <p:cNvSpPr txBox="1"/>
          <p:nvPr/>
        </p:nvSpPr>
        <p:spPr>
          <a:xfrm>
            <a:off x="2204581" y="5060515"/>
            <a:ext cx="833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LM Roman 10" pitchFamily="2" charset="77"/>
              </a:rPr>
              <a:t>Enero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AA42B9D-0777-A241-8707-7E5058CB05B8}"/>
              </a:ext>
            </a:extLst>
          </p:cNvPr>
          <p:cNvSpPr txBox="1"/>
          <p:nvPr/>
        </p:nvSpPr>
        <p:spPr>
          <a:xfrm>
            <a:off x="8498698" y="5060515"/>
            <a:ext cx="963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latin typeface="LM Roman 10" pitchFamily="2" charset="77"/>
              </a:rPr>
              <a:t>Febrero</a:t>
            </a:r>
          </a:p>
        </p:txBody>
      </p:sp>
    </p:spTree>
    <p:extLst>
      <p:ext uri="{BB962C8B-B14F-4D97-AF65-F5344CB8AC3E}">
        <p14:creationId xmlns:p14="http://schemas.microsoft.com/office/powerpoint/2010/main" val="3368232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CABB10-DDAA-D64D-AD43-A3CFAA9D7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Pueblos Originarios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77D149E-FBB9-4475-9E23-39C60C531B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10863433"/>
              </p:ext>
            </p:extLst>
          </p:nvPr>
        </p:nvGraphicFramePr>
        <p:xfrm>
          <a:off x="5987441" y="1797129"/>
          <a:ext cx="6112702" cy="3594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E4C0FDD4-9682-F140-81C4-3611534050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2814544"/>
              </p:ext>
            </p:extLst>
          </p:nvPr>
        </p:nvGraphicFramePr>
        <p:xfrm>
          <a:off x="250520" y="1797129"/>
          <a:ext cx="5736921" cy="3594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20996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CABB10-DDAA-D64D-AD43-A3CFAA9D7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Medios de Comunicación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E576E069-FB2E-4C2E-98D7-1347A9A97E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1519273"/>
              </p:ext>
            </p:extLst>
          </p:nvPr>
        </p:nvGraphicFramePr>
        <p:xfrm>
          <a:off x="450862" y="1918965"/>
          <a:ext cx="5361214" cy="3020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1297ECF5-DAE8-4B4F-842B-14F0126B80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6080216"/>
              </p:ext>
            </p:extLst>
          </p:nvPr>
        </p:nvGraphicFramePr>
        <p:xfrm>
          <a:off x="5956805" y="1918965"/>
          <a:ext cx="5517036" cy="3020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60085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CABB10-DDAA-D64D-AD43-A3CFAA9D7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Economía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D8F99A78-44E9-4EA1-B63A-CF201A578C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60829"/>
              </p:ext>
            </p:extLst>
          </p:nvPr>
        </p:nvGraphicFramePr>
        <p:xfrm>
          <a:off x="5448822" y="2136223"/>
          <a:ext cx="6275540" cy="3622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B2F726AD-C526-4D61-8E08-F582C35A3D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6010196"/>
              </p:ext>
            </p:extLst>
          </p:nvPr>
        </p:nvGraphicFramePr>
        <p:xfrm>
          <a:off x="371926" y="2136223"/>
          <a:ext cx="4989213" cy="3622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86331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CABB10-DDAA-D64D-AD43-A3CFAA9D7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Economía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6BCBE2F8-F0F7-C441-B30C-73BDB84252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677" y="2106326"/>
            <a:ext cx="5444897" cy="33926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38D33787-6FB9-624B-A1DA-21779106FC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0823" y="2106326"/>
            <a:ext cx="5585499" cy="339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063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CABB10-DDAA-D64D-AD43-A3CFAA9D7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Votación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509C5FA2-3FB2-46F3-A3FC-736E535BE5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5027278"/>
              </p:ext>
            </p:extLst>
          </p:nvPr>
        </p:nvGraphicFramePr>
        <p:xfrm>
          <a:off x="150313" y="2033122"/>
          <a:ext cx="5661763" cy="3578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B4416DF8-7F8A-4B34-A022-68EB0F6150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134661"/>
              </p:ext>
            </p:extLst>
          </p:nvPr>
        </p:nvGraphicFramePr>
        <p:xfrm>
          <a:off x="6379925" y="2033122"/>
          <a:ext cx="5661762" cy="3578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977106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280</Words>
  <Application>Microsoft Macintosh PowerPoint</Application>
  <PresentationFormat>Panorámica</PresentationFormat>
  <Paragraphs>36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LM Roman 10</vt:lpstr>
      <vt:lpstr>Tema de Office</vt:lpstr>
      <vt:lpstr>Propuestas de la convención en la opinión pública</vt:lpstr>
      <vt:lpstr>Régimen de Gobierno</vt:lpstr>
      <vt:lpstr>Pueblos Originarios</vt:lpstr>
      <vt:lpstr>Pueblos Originarios</vt:lpstr>
      <vt:lpstr>Medios de Comunicación</vt:lpstr>
      <vt:lpstr>Economía</vt:lpstr>
      <vt:lpstr>Economía</vt:lpstr>
      <vt:lpstr>Votación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Propuestas de la convención en la opinión pública</dc:title>
  <dc:creator>Eugenio Guzmán</dc:creator>
  <cp:lastModifiedBy>Eugenio Guzmán</cp:lastModifiedBy>
  <cp:revision>7</cp:revision>
  <dcterms:created xsi:type="dcterms:W3CDTF">2022-03-15T13:32:40Z</dcterms:created>
  <dcterms:modified xsi:type="dcterms:W3CDTF">2022-03-15T18:47:22Z</dcterms:modified>
</cp:coreProperties>
</file>