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notesSlides/notesSlide12.xml" ContentType="application/vnd.openxmlformats-officedocument.presentationml.notesSlide+xml"/>
  <Override PartName="/ppt/charts/chart10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79" d="100"/>
          <a:sy n="79" d="100"/>
        </p:scale>
        <p:origin x="72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rgbClr val="4BBCD0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991E-4CA3-920D-71586DF335D3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991E-4CA3-920D-71586DF335D3}"/>
              </c:ext>
            </c:extLst>
          </c:dPt>
          <c:dPt>
            <c:idx val="2"/>
            <c:invertIfNegative val="0"/>
            <c:bubble3D val="0"/>
            <c:spPr>
              <a:solidFill>
                <a:srgbClr val="2A6B8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991E-4CA3-920D-71586DF335D3}"/>
              </c:ext>
            </c:extLst>
          </c:dPt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>
                    <a:solidFill>
                      <a:srgbClr val="062D54"/>
                    </a:solidFill>
                    <a:latin typeface="Arial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Sí, sabe bien</c:v>
                </c:pt>
                <c:pt idx="1">
                  <c:v>Lo escuchó, pero
no sabe bien</c:v>
                </c:pt>
                <c:pt idx="2">
                  <c:v>Nunca lo escuchó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34</c:v>
                </c:pt>
                <c:pt idx="1">
                  <c:v>56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91E-4CA3-920D-71586DF335D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6350" cap="flat">
              <a:solidFill>
                <a:srgbClr val="1A4E72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EDCE4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62D54"/>
        </a:solidFill>
        <a:ln>
          <a:noFill/>
        </a:ln>
        <a:effectLst/>
      </c:spPr>
    </c:plotArea>
    <c:plotVisOnly val="1"/>
    <c:dispBlanksAs val="span"/>
    <c:showDLblsOverMax val="1"/>
  </c:chart>
  <c:spPr>
    <a:solidFill>
      <a:srgbClr val="062D54"/>
    </a:solidFill>
    <a:ln>
      <a:noFill/>
    </a:ln>
    <a:effectLst/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c:style val="2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Sí, sabe bien</c:v>
                </c:pt>
              </c:strCache>
            </c:strRef>
          </c:tx>
          <c:spPr>
            <a:solidFill>
              <a:srgbClr val="4BBCD0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50" b="1" i="0" u="none" strike="noStrike">
                    <a:solidFill>
                      <a:srgbClr val="062D54"/>
                    </a:solidFill>
                    <a:latin typeface="Arial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ABC1</c:v>
                </c:pt>
                <c:pt idx="1">
                  <c:v>C2</c:v>
                </c:pt>
                <c:pt idx="2">
                  <c:v>C3</c:v>
                </c:pt>
                <c:pt idx="3">
                  <c:v>D+E</c:v>
                </c:pt>
                <c:pt idx="4">
                  <c:v>Total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51</c:v>
                </c:pt>
                <c:pt idx="1">
                  <c:v>34</c:v>
                </c:pt>
                <c:pt idx="2">
                  <c:v>32</c:v>
                </c:pt>
                <c:pt idx="3">
                  <c:v>31</c:v>
                </c:pt>
                <c:pt idx="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31-4915-8804-294024A3BF6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 escuchó, no sabe bien</c:v>
                </c:pt>
              </c:strCache>
            </c:strRef>
          </c:tx>
          <c:spPr>
            <a:solidFill>
              <a:srgbClr val="2A7FA8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50" b="1" i="0" u="none" strike="noStrike">
                    <a:solidFill>
                      <a:srgbClr val="062D54"/>
                    </a:solidFill>
                    <a:latin typeface="Arial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ABC1</c:v>
                </c:pt>
                <c:pt idx="1">
                  <c:v>C2</c:v>
                </c:pt>
                <c:pt idx="2">
                  <c:v>C3</c:v>
                </c:pt>
                <c:pt idx="3">
                  <c:v>D+E</c:v>
                </c:pt>
                <c:pt idx="4">
                  <c:v>Total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40</c:v>
                </c:pt>
                <c:pt idx="1">
                  <c:v>56</c:v>
                </c:pt>
                <c:pt idx="2">
                  <c:v>59</c:v>
                </c:pt>
                <c:pt idx="3">
                  <c:v>57</c:v>
                </c:pt>
                <c:pt idx="4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31-4915-8804-294024A3BF6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Nunca lo escuchó</c:v>
                </c:pt>
              </c:strCache>
            </c:strRef>
          </c:tx>
          <c:spPr>
            <a:solidFill>
              <a:srgbClr val="2A6B8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50" b="1" i="0" u="none" strike="noStrike">
                    <a:solidFill>
                      <a:srgbClr val="062D54"/>
                    </a:solidFill>
                    <a:latin typeface="Arial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ABC1</c:v>
                </c:pt>
                <c:pt idx="1">
                  <c:v>C2</c:v>
                </c:pt>
                <c:pt idx="2">
                  <c:v>C3</c:v>
                </c:pt>
                <c:pt idx="3">
                  <c:v>D+E</c:v>
                </c:pt>
                <c:pt idx="4">
                  <c:v>Total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9</c:v>
                </c:pt>
                <c:pt idx="1">
                  <c:v>10</c:v>
                </c:pt>
                <c:pt idx="2">
                  <c:v>9</c:v>
                </c:pt>
                <c:pt idx="3">
                  <c:v>12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1-4915-8804-294024A3BF6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6350" cap="flat">
              <a:solidFill>
                <a:srgbClr val="1A4E72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EDCE4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62D54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50"/>
          </a:pPr>
          <a:endParaRPr lang="en-US"/>
        </a:p>
      </c:txPr>
    </c:legend>
    <c:plotVisOnly val="1"/>
    <c:dispBlanksAs val="span"/>
    <c:showDLblsOverMax val="1"/>
  </c:chart>
  <c:spPr>
    <a:solidFill>
      <a:srgbClr val="062D54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rgbClr val="4BBCD0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2A4-48E1-BA0D-4BF596E0CF82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2A4-48E1-BA0D-4BF596E0CF82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22A4-48E1-BA0D-4BF596E0CF82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22A4-48E1-BA0D-4BF596E0CF82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22A4-48E1-BA0D-4BF596E0CF82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22A4-48E1-BA0D-4BF596E0CF82}"/>
              </c:ext>
            </c:extLst>
          </c:dPt>
          <c:dPt>
            <c:idx val="6"/>
            <c:invertIfNegative val="0"/>
            <c:bubble3D val="0"/>
            <c:spPr>
              <a:solidFill>
                <a:srgbClr val="2A6B8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D-22A4-48E1-BA0D-4BF596E0CF82}"/>
              </c:ext>
            </c:extLst>
          </c:dPt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>
                    <a:solidFill>
                      <a:srgbClr val="062D54"/>
                    </a:solidFill>
                    <a:latin typeface="Arial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Asma</c:v>
                </c:pt>
                <c:pt idx="1">
                  <c:v>Fibrosis pulmonar</c:v>
                </c:pt>
                <c:pt idx="2">
                  <c:v>Fibrosis quística</c:v>
                </c:pt>
                <c:pt idx="3">
                  <c:v>EPOC</c:v>
                </c:pt>
                <c:pt idx="4">
                  <c:v>Hipertensión pulmonar</c:v>
                </c:pt>
                <c:pt idx="5">
                  <c:v>Bronquiectasias</c:v>
                </c:pt>
                <c:pt idx="6">
                  <c:v>Ninguna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90</c:v>
                </c:pt>
                <c:pt idx="1">
                  <c:v>60</c:v>
                </c:pt>
                <c:pt idx="2">
                  <c:v>49</c:v>
                </c:pt>
                <c:pt idx="3">
                  <c:v>45</c:v>
                </c:pt>
                <c:pt idx="4">
                  <c:v>25</c:v>
                </c:pt>
                <c:pt idx="5">
                  <c:v>17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22A4-48E1-BA0D-4BF596E0CF8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6350" cap="flat">
              <a:solidFill>
                <a:srgbClr val="1A4E72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EDCE4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62D54"/>
        </a:solidFill>
        <a:ln>
          <a:noFill/>
        </a:ln>
        <a:effectLst/>
      </c:spPr>
    </c:plotArea>
    <c:plotVisOnly val="1"/>
    <c:dispBlanksAs val="span"/>
    <c:showDLblsOverMax val="1"/>
  </c:chart>
  <c:spPr>
    <a:solidFill>
      <a:srgbClr val="062D54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rgbClr val="4BBCD0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A0E-4849-976F-41297B4E933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A0E-4849-976F-41297B4E9339}"/>
              </c:ext>
            </c:extLst>
          </c:dPt>
          <c:dPt>
            <c:idx val="2"/>
            <c:invertIfNegative val="0"/>
            <c:bubble3D val="0"/>
            <c:spPr>
              <a:solidFill>
                <a:srgbClr val="2A6B8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CA0E-4849-976F-41297B4E9339}"/>
              </c:ext>
            </c:extLst>
          </c:dPt>
          <c:dPt>
            <c:idx val="3"/>
            <c:invertIfNegative val="0"/>
            <c:bubble3D val="0"/>
            <c:spPr>
              <a:solidFill>
                <a:srgbClr val="2A6B8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CA0E-4849-976F-41297B4E9339}"/>
              </c:ext>
            </c:extLst>
          </c:dPt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>
                    <a:solidFill>
                      <a:srgbClr val="062D54"/>
                    </a:solidFill>
                    <a:latin typeface="Arial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Grave y mortal,
como el cáncer</c:v>
                </c:pt>
                <c:pt idx="1">
                  <c:v>Seria, pero frenable
a tiempo</c:v>
                </c:pt>
                <c:pt idx="2">
                  <c:v>Crónica, no mortal</c:v>
                </c:pt>
                <c:pt idx="3">
                  <c:v>No sabe lo suficiente
para opinar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34</c:v>
                </c:pt>
                <c:pt idx="1">
                  <c:v>33</c:v>
                </c:pt>
                <c:pt idx="2">
                  <c:v>11</c:v>
                </c:pt>
                <c:pt idx="3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A0E-4849-976F-41297B4E933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6350" cap="flat">
              <a:solidFill>
                <a:srgbClr val="1A4E72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EDCE4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62D54"/>
        </a:solidFill>
        <a:ln>
          <a:noFill/>
        </a:ln>
        <a:effectLst/>
      </c:spPr>
    </c:plotArea>
    <c:plotVisOnly val="1"/>
    <c:dispBlanksAs val="span"/>
    <c:showDLblsOverMax val="1"/>
  </c:chart>
  <c:spPr>
    <a:solidFill>
      <a:srgbClr val="062D54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rgbClr val="4BBCD0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A5AC-49D7-A53B-48654BBA7AB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A5AC-49D7-A53B-48654BBA7AB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A5AC-49D7-A53B-48654BBA7ABF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A5AC-49D7-A53B-48654BBA7ABF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A5AC-49D7-A53B-48654BBA7ABF}"/>
              </c:ext>
            </c:extLst>
          </c:dPt>
          <c:dPt>
            <c:idx val="5"/>
            <c:invertIfNegative val="0"/>
            <c:bubble3D val="0"/>
            <c:spPr>
              <a:solidFill>
                <a:srgbClr val="2A6B8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A5AC-49D7-A53B-48654BBA7ABF}"/>
              </c:ext>
            </c:extLst>
          </c:dPt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>
                    <a:solidFill>
                      <a:srgbClr val="062D54"/>
                    </a:solidFill>
                    <a:latin typeface="Arial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Disnea al esfuerzo</c:v>
                </c:pt>
                <c:pt idx="1">
                  <c:v>Tos seca persistente</c:v>
                </c:pt>
                <c:pt idx="2">
                  <c:v>Fatiga sin causa aparente</c:v>
                </c:pt>
                <c:pt idx="3">
                  <c:v>Dolor de pecho al respirar</c:v>
                </c:pt>
                <c:pt idx="4">
                  <c:v>Pérdida de peso sin causa</c:v>
                </c:pt>
                <c:pt idx="5">
                  <c:v>No sabe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60</c:v>
                </c:pt>
                <c:pt idx="1">
                  <c:v>56</c:v>
                </c:pt>
                <c:pt idx="2">
                  <c:v>47</c:v>
                </c:pt>
                <c:pt idx="3">
                  <c:v>41</c:v>
                </c:pt>
                <c:pt idx="4">
                  <c:v>15</c:v>
                </c:pt>
                <c:pt idx="5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5AC-49D7-A53B-48654BBA7AB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6350" cap="flat">
              <a:solidFill>
                <a:srgbClr val="1A4E72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EDCE4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62D54"/>
        </a:solidFill>
        <a:ln>
          <a:noFill/>
        </a:ln>
        <a:effectLst/>
      </c:spPr>
    </c:plotArea>
    <c:plotVisOnly val="1"/>
    <c:dispBlanksAs val="span"/>
    <c:showDLblsOverMax val="1"/>
  </c:chart>
  <c:spPr>
    <a:solidFill>
      <a:srgbClr val="062D54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rgbClr val="4BBCD0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22F-40D4-ADF7-CF134F467E56}"/>
              </c:ext>
            </c:extLst>
          </c:dPt>
          <c:dPt>
            <c:idx val="1"/>
            <c:invertIfNegative val="0"/>
            <c:bubble3D val="0"/>
            <c:spPr>
              <a:solidFill>
                <a:srgbClr val="2A6B8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C22F-40D4-ADF7-CF134F467E56}"/>
              </c:ext>
            </c:extLst>
          </c:dPt>
          <c:dPt>
            <c:idx val="2"/>
            <c:invertIfNegative val="0"/>
            <c:bubble3D val="0"/>
            <c:spPr>
              <a:solidFill>
                <a:srgbClr val="2A6B8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C22F-40D4-ADF7-CF134F467E56}"/>
              </c:ext>
            </c:extLst>
          </c:dPt>
          <c:dPt>
            <c:idx val="3"/>
            <c:invertIfNegative val="0"/>
            <c:bubble3D val="0"/>
            <c:spPr>
              <a:solidFill>
                <a:srgbClr val="2A6B8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C22F-40D4-ADF7-CF134F467E56}"/>
              </c:ext>
            </c:extLst>
          </c:dPt>
          <c:dPt>
            <c:idx val="4"/>
            <c:invertIfNegative val="0"/>
            <c:bubble3D val="0"/>
            <c:spPr>
              <a:solidFill>
                <a:srgbClr val="2A6B8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C22F-40D4-ADF7-CF134F467E56}"/>
              </c:ext>
            </c:extLst>
          </c:dPt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>
                    <a:solidFill>
                      <a:srgbClr val="062D54"/>
                    </a:solidFill>
                    <a:latin typeface="Arial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Iría al médico
de inmediato</c:v>
                </c:pt>
                <c:pt idx="1">
                  <c:v>Esperaría ~15 días,
luego consulta</c:v>
                </c:pt>
                <c:pt idx="2">
                  <c:v>Esperaría a ver
si mejora</c:v>
                </c:pt>
                <c:pt idx="3">
                  <c:v>Compraría remedio
sin receta</c:v>
                </c:pt>
                <c:pt idx="4">
                  <c:v>No sé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74</c:v>
                </c:pt>
                <c:pt idx="1">
                  <c:v>10</c:v>
                </c:pt>
                <c:pt idx="2">
                  <c:v>6</c:v>
                </c:pt>
                <c:pt idx="3">
                  <c:v>6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22F-40D4-ADF7-CF134F467E5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6350" cap="flat">
              <a:solidFill>
                <a:srgbClr val="1A4E72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EDCE4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62D54"/>
        </a:solidFill>
        <a:ln>
          <a:noFill/>
        </a:ln>
        <a:effectLst/>
      </c:spPr>
    </c:plotArea>
    <c:plotVisOnly val="1"/>
    <c:dispBlanksAs val="span"/>
    <c:showDLblsOverMax val="1"/>
  </c:chart>
  <c:spPr>
    <a:solidFill>
      <a:srgbClr val="062D54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rgbClr val="4BBCD0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F2A-4FB2-8009-4CF41867659E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FF2A-4FB2-8009-4CF41867659E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FF2A-4FB2-8009-4CF41867659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FF2A-4FB2-8009-4CF41867659E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FF2A-4FB2-8009-4CF41867659E}"/>
              </c:ext>
            </c:extLst>
          </c:dPt>
          <c:dPt>
            <c:idx val="5"/>
            <c:invertIfNegative val="0"/>
            <c:bubble3D val="0"/>
            <c:spPr>
              <a:solidFill>
                <a:srgbClr val="2A6B8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FF2A-4FB2-8009-4CF41867659E}"/>
              </c:ext>
            </c:extLst>
          </c:dPt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>
                    <a:solidFill>
                      <a:srgbClr val="062D54"/>
                    </a:solidFill>
                    <a:latin typeface="Arial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Demoras en la atención</c:v>
                </c:pt>
                <c:pt idx="1">
                  <c:v>Acceso a exámenes diagnósticos</c:v>
                </c:pt>
                <c:pt idx="2">
                  <c:v>Síntomas se confunden
con otras enfermedades</c:v>
                </c:pt>
                <c:pt idx="3">
                  <c:v>Falta de especialistas</c:v>
                </c:pt>
                <c:pt idx="4">
                  <c:v>Falta de información</c:v>
                </c:pt>
                <c:pt idx="5">
                  <c:v>No sé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30</c:v>
                </c:pt>
                <c:pt idx="1">
                  <c:v>18</c:v>
                </c:pt>
                <c:pt idx="2">
                  <c:v>18</c:v>
                </c:pt>
                <c:pt idx="3">
                  <c:v>16</c:v>
                </c:pt>
                <c:pt idx="4">
                  <c:v>14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F2A-4FB2-8009-4CF41867659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6350" cap="flat">
              <a:solidFill>
                <a:srgbClr val="1A4E72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EDCE4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62D54"/>
        </a:solidFill>
        <a:ln>
          <a:noFill/>
        </a:ln>
        <a:effectLst/>
      </c:spPr>
    </c:plotArea>
    <c:plotVisOnly val="1"/>
    <c:dispBlanksAs val="span"/>
    <c:showDLblsOverMax val="1"/>
  </c:chart>
  <c:spPr>
    <a:solidFill>
      <a:srgbClr val="062D54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rgbClr val="4BBCD0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843A-4C06-9809-9624487D59A3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843A-4C06-9809-9624487D59A3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843A-4C06-9809-9624487D59A3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843A-4C06-9809-9624487D59A3}"/>
              </c:ext>
            </c:extLst>
          </c:dPt>
          <c:dPt>
            <c:idx val="4"/>
            <c:invertIfNegative val="0"/>
            <c:bubble3D val="0"/>
            <c:spPr>
              <a:solidFill>
                <a:srgbClr val="2A6B8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843A-4C06-9809-9624487D59A3}"/>
              </c:ext>
            </c:extLst>
          </c:dPt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>
                    <a:solidFill>
                      <a:srgbClr val="062D54"/>
                    </a:solidFill>
                    <a:latin typeface="Arial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Garantizar cobertura
(GES / Ricarte Soto)</c:v>
                </c:pt>
                <c:pt idx="1">
                  <c:v>Acceso a diagnóstico
oportuno</c:v>
                </c:pt>
                <c:pt idx="2">
                  <c:v>Capacitar atención
primaria</c:v>
                </c:pt>
                <c:pt idx="3">
                  <c:v>Campañas de información</c:v>
                </c:pt>
                <c:pt idx="4">
                  <c:v>No sabe / No es prioridad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40</c:v>
                </c:pt>
                <c:pt idx="1">
                  <c:v>25</c:v>
                </c:pt>
                <c:pt idx="2">
                  <c:v>19</c:v>
                </c:pt>
                <c:pt idx="3">
                  <c:v>13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43A-4C06-9809-9624487D59A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6350" cap="flat">
              <a:solidFill>
                <a:srgbClr val="1A4E72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EDCE4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62D54"/>
        </a:solidFill>
        <a:ln>
          <a:noFill/>
        </a:ln>
        <a:effectLst/>
      </c:spPr>
    </c:plotArea>
    <c:plotVisOnly val="1"/>
    <c:dispBlanksAs val="span"/>
    <c:showDLblsOverMax val="1"/>
  </c:chart>
  <c:spPr>
    <a:solidFill>
      <a:srgbClr val="062D54"/>
    </a:solidFill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rgbClr val="4BBCD0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53FE-4454-9BF3-640332072121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53FE-4454-9BF3-640332072121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53FE-4454-9BF3-640332072121}"/>
              </c:ext>
            </c:extLst>
          </c:dPt>
          <c:dPt>
            <c:idx val="3"/>
            <c:invertIfNegative val="0"/>
            <c:bubble3D val="0"/>
            <c:spPr>
              <a:solidFill>
                <a:srgbClr val="2A6B8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53FE-4454-9BF3-640332072121}"/>
              </c:ext>
            </c:extLst>
          </c:dPt>
          <c:dPt>
            <c:idx val="4"/>
            <c:invertIfNegative val="0"/>
            <c:bubble3D val="0"/>
            <c:spPr>
              <a:solidFill>
                <a:srgbClr val="2A6B8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53FE-4454-9BF3-640332072121}"/>
              </c:ext>
            </c:extLst>
          </c:dPt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>
                    <a:solidFill>
                      <a:srgbClr val="062D54"/>
                    </a:solidFill>
                    <a:latin typeface="Arial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Tan limitante o más
que perder la movilidad</c:v>
                </c:pt>
                <c:pt idx="1">
                  <c:v>Tan limitante o más
que el dolor crónico intenso</c:v>
                </c:pt>
                <c:pt idx="2">
                  <c:v>Tan limitante o más
que enfermedad mental grave</c:v>
                </c:pt>
                <c:pt idx="3">
                  <c:v>Menos limitante
que esas situaciones</c:v>
                </c:pt>
                <c:pt idx="4">
                  <c:v>No sé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55</c:v>
                </c:pt>
                <c:pt idx="1">
                  <c:v>47</c:v>
                </c:pt>
                <c:pt idx="2">
                  <c:v>28</c:v>
                </c:pt>
                <c:pt idx="3">
                  <c:v>4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3FE-4454-9BF3-64033207212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6350" cap="flat">
              <a:solidFill>
                <a:srgbClr val="1A4E72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EDCE4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62D54"/>
        </a:solidFill>
        <a:ln>
          <a:noFill/>
        </a:ln>
        <a:effectLst/>
      </c:spPr>
    </c:plotArea>
    <c:plotVisOnly val="1"/>
    <c:dispBlanksAs val="span"/>
    <c:showDLblsOverMax val="1"/>
  </c:chart>
  <c:spPr>
    <a:solidFill>
      <a:srgbClr val="062D54"/>
    </a:solidFill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rgbClr val="4BBCD0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809-4ECF-9869-0BC6254E3C7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809-4ECF-9869-0BC6254E3C79}"/>
              </c:ext>
            </c:extLst>
          </c:dPt>
          <c:dPt>
            <c:idx val="2"/>
            <c:invertIfNegative val="0"/>
            <c:bubble3D val="0"/>
            <c:spPr>
              <a:solidFill>
                <a:srgbClr val="2A6B8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0809-4ECF-9869-0BC6254E3C79}"/>
              </c:ext>
            </c:extLst>
          </c:dPt>
          <c:dPt>
            <c:idx val="3"/>
            <c:invertIfNegative val="0"/>
            <c:bubble3D val="0"/>
            <c:spPr>
              <a:solidFill>
                <a:srgbClr val="2A6B8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0809-4ECF-9869-0BC6254E3C79}"/>
              </c:ext>
            </c:extLst>
          </c:dPt>
          <c:dPt>
            <c:idx val="4"/>
            <c:invertIfNegative val="0"/>
            <c:bubble3D val="0"/>
            <c:spPr>
              <a:solidFill>
                <a:srgbClr val="2A6B8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0809-4ECF-9869-0BC6254E3C79}"/>
              </c:ext>
            </c:extLst>
          </c:dPt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>
                    <a:solidFill>
                      <a:srgbClr val="062D54"/>
                    </a:solidFill>
                    <a:latin typeface="Arial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Impacto muy alto
(económico y emocional)</c:v>
                </c:pt>
                <c:pt idx="1">
                  <c:v>Importante, pero manejable</c:v>
                </c:pt>
                <c:pt idx="2">
                  <c:v>Impacto menor</c:v>
                </c:pt>
                <c:pt idx="3">
                  <c:v>Sin mayor impacto</c:v>
                </c:pt>
                <c:pt idx="4">
                  <c:v>No sé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81</c:v>
                </c:pt>
                <c:pt idx="1">
                  <c:v>10</c:v>
                </c:pt>
                <c:pt idx="2">
                  <c:v>2</c:v>
                </c:pt>
                <c:pt idx="3">
                  <c:v>1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809-4ECF-9869-0BC6254E3C7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6350" cap="flat">
              <a:solidFill>
                <a:srgbClr val="1A4E72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EDCE4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62D54"/>
        </a:solidFill>
        <a:ln>
          <a:noFill/>
        </a:ln>
        <a:effectLst/>
      </c:spPr>
    </c:plotArea>
    <c:plotVisOnly val="1"/>
    <c:dispBlanksAs val="span"/>
    <c:showDLblsOverMax val="1"/>
  </c:chart>
  <c:spPr>
    <a:solidFill>
      <a:srgbClr val="062D54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6461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62D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7EDCE4"/>
          </a:solidFill>
          <a:ln w="12700">
            <a:solidFill>
              <a:srgbClr val="7EDCE4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7" name="Shape 5"/>
          <p:cNvSpPr/>
          <p:nvPr/>
        </p:nvSpPr>
        <p:spPr>
          <a:xfrm>
            <a:off x="292608" y="1005840"/>
            <a:ext cx="8549640" cy="0"/>
          </a:xfrm>
          <a:prstGeom prst="line">
            <a:avLst/>
          </a:prstGeom>
          <a:noFill/>
          <a:ln w="15240">
            <a:solidFill>
              <a:srgbClr val="7EDCE4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8" name="Text 6"/>
          <p:cNvSpPr/>
          <p:nvPr/>
        </p:nvSpPr>
        <p:spPr>
          <a:xfrm>
            <a:off x="292608" y="1152144"/>
            <a:ext cx="8503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kern="0" spc="30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ESTUDIO DE OPINIÓN PÚBLICA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292608" y="1481328"/>
            <a:ext cx="850392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Enfermedades Pulmonares</a:t>
            </a:r>
            <a:endParaRPr lang="en-US" sz="4600" dirty="0"/>
          </a:p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Intersticiales Progresivas</a:t>
            </a:r>
            <a:endParaRPr lang="en-US" sz="4600" dirty="0"/>
          </a:p>
        </p:txBody>
      </p:sp>
      <p:sp>
        <p:nvSpPr>
          <p:cNvPr id="10" name="Text 8"/>
          <p:cNvSpPr/>
          <p:nvPr/>
        </p:nvSpPr>
        <p:spPr>
          <a:xfrm>
            <a:off x="292608" y="373075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7AAE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de Julio de 2026</a:t>
            </a:r>
            <a:endParaRPr lang="en-US" sz="1400" b="1" dirty="0"/>
          </a:p>
        </p:txBody>
      </p:sp>
      <p:sp>
        <p:nvSpPr>
          <p:cNvPr id="11" name="Text 9"/>
          <p:cNvSpPr/>
          <p:nvPr/>
        </p:nvSpPr>
        <p:spPr>
          <a:xfrm>
            <a:off x="7201912" y="4137660"/>
            <a:ext cx="1649480" cy="2225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400" b="1" dirty="0">
              <a:solidFill>
                <a:srgbClr val="7AAEC8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r">
              <a:buNone/>
            </a:pPr>
            <a:endParaRPr lang="en-US" sz="1400" b="1" dirty="0">
              <a:solidFill>
                <a:srgbClr val="7AAEC8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r">
              <a:buNone/>
            </a:pPr>
            <a:endParaRPr lang="en-US" sz="1400" b="1" dirty="0">
              <a:solidFill>
                <a:srgbClr val="7AAEC8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r">
              <a:buNone/>
            </a:pPr>
            <a:r>
              <a:rPr lang="en-US" sz="1400" b="1" dirty="0">
                <a:solidFill>
                  <a:srgbClr val="7AAE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Colabora: </a:t>
            </a:r>
            <a:endParaRPr lang="en-US" sz="1400" b="1" dirty="0"/>
          </a:p>
        </p:txBody>
      </p:sp>
      <p:pic>
        <p:nvPicPr>
          <p:cNvPr id="12" name="Image 0" descr="preencoded.png">
            <a:extLst>
              <a:ext uri="{FF2B5EF4-FFF2-40B4-BE49-F238E27FC236}">
                <a16:creationId xmlns:a16="http://schemas.microsoft.com/office/drawing/2014/main" id="{F63A3686-6DF7-B29E-07A9-C1CB227511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0875" y="293504"/>
            <a:ext cx="1210842" cy="295347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01F374C0-5858-FBB6-1D92-D255B53FA6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46618" y="142764"/>
            <a:ext cx="1264171" cy="665448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22CF34CE-BED9-AA23-696A-469ECC372F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41499" y="4774200"/>
            <a:ext cx="1002307" cy="30403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62D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47472" y="155448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CIPS UDD  |  Panel Ciudadano  |  Boehringer Ingelheim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347472" y="484632"/>
            <a:ext cx="8458200" cy="0"/>
          </a:xfrm>
          <a:prstGeom prst="line">
            <a:avLst/>
          </a:prstGeom>
          <a:noFill/>
          <a:ln w="762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5" name="Text 3"/>
          <p:cNvSpPr/>
          <p:nvPr/>
        </p:nvSpPr>
        <p:spPr>
          <a:xfrm>
            <a:off x="347472" y="576072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kern="0" spc="20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P8 · SEVERIDAD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347472" y="822960"/>
            <a:ext cx="84582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Comparada con otras enfermedades graves, ¿cuán limitante es vivir con una enfermedad pulmonar avanzada?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347472" y="1737360"/>
            <a:ext cx="8458200" cy="548640"/>
          </a:xfrm>
          <a:prstGeom prst="roundRect">
            <a:avLst>
              <a:gd name="adj" fmla="val 11667"/>
            </a:avLst>
          </a:prstGeom>
          <a:solidFill>
            <a:srgbClr val="0D4880"/>
          </a:solidFill>
          <a:ln w="762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9" name="Text 7"/>
          <p:cNvSpPr/>
          <p:nvPr/>
        </p:nvSpPr>
        <p:spPr>
          <a:xfrm>
            <a:off x="475488" y="1783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C8E8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Imagine a una persona que, por una enfermedad pulmonar, no puede caminar más de media cuadra sin detenerse a respirar, necesita oxígeno portátil para moverse fuera de su casa y ha dejado de salir con su familia.</a:t>
            </a:r>
            <a:endParaRPr lang="en-US" sz="900" dirty="0"/>
          </a:p>
        </p:txBody>
      </p:sp>
      <p:graphicFrame>
        <p:nvGraphicFramePr>
          <p:cNvPr id="10" name="Chart 0"/>
          <p:cNvGraphicFramePr/>
          <p:nvPr/>
        </p:nvGraphicFramePr>
        <p:xfrm>
          <a:off x="256032" y="2359152"/>
          <a:ext cx="6675120" cy="2487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Shape 8"/>
          <p:cNvSpPr/>
          <p:nvPr/>
        </p:nvSpPr>
        <p:spPr>
          <a:xfrm>
            <a:off x="7059168" y="2359152"/>
            <a:ext cx="1719072" cy="2690278"/>
          </a:xfrm>
          <a:prstGeom prst="roundRect">
            <a:avLst>
              <a:gd name="adj" fmla="val 5319"/>
            </a:avLst>
          </a:prstGeom>
          <a:solidFill>
            <a:srgbClr val="0D4880"/>
          </a:solidFill>
          <a:ln w="10160">
            <a:solidFill>
              <a:srgbClr val="7EDCE4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s-CL"/>
          </a:p>
        </p:txBody>
      </p:sp>
      <p:sp>
        <p:nvSpPr>
          <p:cNvPr id="12" name="Text 9"/>
          <p:cNvSpPr/>
          <p:nvPr/>
        </p:nvSpPr>
        <p:spPr>
          <a:xfrm>
            <a:off x="7150608" y="2468881"/>
            <a:ext cx="1536192" cy="62478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7EDC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55%</a:t>
            </a:r>
            <a:endParaRPr lang="en-US" sz="3000" dirty="0"/>
          </a:p>
        </p:txBody>
      </p:sp>
      <p:sp>
        <p:nvSpPr>
          <p:cNvPr id="13" name="Shape 10"/>
          <p:cNvSpPr/>
          <p:nvPr/>
        </p:nvSpPr>
        <p:spPr>
          <a:xfrm>
            <a:off x="7287768" y="3503249"/>
            <a:ext cx="1261872" cy="0"/>
          </a:xfrm>
          <a:prstGeom prst="line">
            <a:avLst/>
          </a:prstGeom>
          <a:noFill/>
          <a:ln w="635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14" name="Text 11"/>
          <p:cNvSpPr/>
          <p:nvPr/>
        </p:nvSpPr>
        <p:spPr>
          <a:xfrm>
            <a:off x="7168896" y="3212538"/>
            <a:ext cx="1499616" cy="170693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4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Piensa</a:t>
            </a: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</a:t>
            </a: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es tan limitante o más que perder la movilidad. </a:t>
            </a:r>
            <a:b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el 4% cree que es menos grave.</a:t>
            </a:r>
            <a:endParaRPr lang="en-US" sz="1400" b="1" dirty="0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B2D8A2D8-054E-9ADD-4FD5-1315ED56FD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70113" y="-12802"/>
            <a:ext cx="1159054" cy="610115"/>
          </a:xfrm>
          <a:prstGeom prst="rect">
            <a:avLst/>
          </a:prstGeom>
        </p:spPr>
      </p:pic>
      <p:pic>
        <p:nvPicPr>
          <p:cNvPr id="16" name="Image 0" descr="preencoded.png">
            <a:extLst>
              <a:ext uri="{FF2B5EF4-FFF2-40B4-BE49-F238E27FC236}">
                <a16:creationId xmlns:a16="http://schemas.microsoft.com/office/drawing/2014/main" id="{148B04CD-421A-1D2C-56CC-1F3468CC49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59271" y="189285"/>
            <a:ext cx="1210842" cy="29534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62D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47472" y="155448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CIPS UDD  |  Panel Ciudadano  |  Boehringer Ingelheim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347472" y="484632"/>
            <a:ext cx="8458200" cy="0"/>
          </a:xfrm>
          <a:prstGeom prst="line">
            <a:avLst/>
          </a:prstGeom>
          <a:noFill/>
          <a:ln w="762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5" name="Text 3"/>
          <p:cNvSpPr/>
          <p:nvPr/>
        </p:nvSpPr>
        <p:spPr>
          <a:xfrm>
            <a:off x="347472" y="576072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kern="0" spc="20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P9 · IMPACTO FAMILIAR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347472" y="822960"/>
            <a:ext cx="8458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Si un familiar cercano la padeciera, ¿qué impacto cree que tendría eso en su familia?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347472" y="162763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A9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Base: muestra nacional · porcentajes ponderados</a:t>
            </a:r>
            <a:endParaRPr lang="en-US" sz="750" dirty="0"/>
          </a:p>
        </p:txBody>
      </p:sp>
      <p:graphicFrame>
        <p:nvGraphicFramePr>
          <p:cNvPr id="8" name="Chart 0"/>
          <p:cNvGraphicFramePr/>
          <p:nvPr/>
        </p:nvGraphicFramePr>
        <p:xfrm>
          <a:off x="256032" y="1874520"/>
          <a:ext cx="6675120" cy="301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Shape 6"/>
          <p:cNvSpPr/>
          <p:nvPr/>
        </p:nvSpPr>
        <p:spPr>
          <a:xfrm>
            <a:off x="7059168" y="1874520"/>
            <a:ext cx="1719072" cy="3017520"/>
          </a:xfrm>
          <a:prstGeom prst="roundRect">
            <a:avLst>
              <a:gd name="adj" fmla="val 5319"/>
            </a:avLst>
          </a:prstGeom>
          <a:solidFill>
            <a:srgbClr val="0D4880"/>
          </a:solidFill>
          <a:ln w="10160">
            <a:solidFill>
              <a:srgbClr val="7EDCE4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s-CL"/>
          </a:p>
        </p:txBody>
      </p:sp>
      <p:sp>
        <p:nvSpPr>
          <p:cNvPr id="10" name="Text 7"/>
          <p:cNvSpPr/>
          <p:nvPr/>
        </p:nvSpPr>
        <p:spPr>
          <a:xfrm>
            <a:off x="7150608" y="1984248"/>
            <a:ext cx="1536192" cy="71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7EDC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81%</a:t>
            </a:r>
            <a:endParaRPr lang="en-US" sz="3000" dirty="0"/>
          </a:p>
        </p:txBody>
      </p:sp>
      <p:sp>
        <p:nvSpPr>
          <p:cNvPr id="11" name="Shape 8"/>
          <p:cNvSpPr/>
          <p:nvPr/>
        </p:nvSpPr>
        <p:spPr>
          <a:xfrm>
            <a:off x="7287768" y="3262579"/>
            <a:ext cx="1261872" cy="0"/>
          </a:xfrm>
          <a:prstGeom prst="line">
            <a:avLst/>
          </a:prstGeom>
          <a:noFill/>
          <a:ln w="635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12" name="Text 9"/>
          <p:cNvSpPr/>
          <p:nvPr/>
        </p:nvSpPr>
        <p:spPr>
          <a:xfrm>
            <a:off x="7168896" y="2896950"/>
            <a:ext cx="1499616" cy="187439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4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Anticipa</a:t>
            </a: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un impacto muy alto, económico y emocional. Alto en todos los grupos etarios y socioeconómicos.</a:t>
            </a:r>
            <a:endParaRPr lang="en-US" sz="1400" b="1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0F8D5869-8533-14CF-D116-332B7A544A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70113" y="-12802"/>
            <a:ext cx="1159054" cy="610115"/>
          </a:xfrm>
          <a:prstGeom prst="rect">
            <a:avLst/>
          </a:prstGeom>
        </p:spPr>
      </p:pic>
      <p:pic>
        <p:nvPicPr>
          <p:cNvPr id="14" name="Image 0" descr="preencoded.png">
            <a:extLst>
              <a:ext uri="{FF2B5EF4-FFF2-40B4-BE49-F238E27FC236}">
                <a16:creationId xmlns:a16="http://schemas.microsoft.com/office/drawing/2014/main" id="{CCDA10D6-3408-BFE1-F258-300D8DD637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82347" y="161853"/>
            <a:ext cx="1210842" cy="29534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62D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47472" y="155448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CIPS UDD  |  Panel Ciudadano  |  Boehringer Ingelheim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347472" y="484632"/>
            <a:ext cx="8458200" cy="0"/>
          </a:xfrm>
          <a:prstGeom prst="line">
            <a:avLst/>
          </a:prstGeom>
          <a:noFill/>
          <a:ln w="762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5" name="Text 3"/>
          <p:cNvSpPr/>
          <p:nvPr/>
        </p:nvSpPr>
        <p:spPr>
          <a:xfrm>
            <a:off x="347472" y="576072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kern="0" spc="20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CRUCE · CONOCIMIENTO × NSE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347472" y="822960"/>
            <a:ext cx="8458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El conocimiento de la enfermedad, por nivel socioeconómico.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47472" y="130759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A9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Base: total muestra · distribución dentro de cada grupo</a:t>
            </a:r>
            <a:endParaRPr lang="en-US" sz="750" dirty="0"/>
          </a:p>
        </p:txBody>
      </p:sp>
      <p:graphicFrame>
        <p:nvGraphicFramePr>
          <p:cNvPr id="8" name="Chart 0"/>
          <p:cNvGraphicFramePr/>
          <p:nvPr/>
        </p:nvGraphicFramePr>
        <p:xfrm>
          <a:off x="256032" y="1572768"/>
          <a:ext cx="6675120" cy="3337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Shape 6"/>
          <p:cNvSpPr/>
          <p:nvPr/>
        </p:nvSpPr>
        <p:spPr>
          <a:xfrm>
            <a:off x="7059168" y="1572768"/>
            <a:ext cx="1719072" cy="3337560"/>
          </a:xfrm>
          <a:prstGeom prst="roundRect">
            <a:avLst>
              <a:gd name="adj" fmla="val 5319"/>
            </a:avLst>
          </a:prstGeom>
          <a:solidFill>
            <a:srgbClr val="0D4880"/>
          </a:solidFill>
          <a:ln w="10160">
            <a:solidFill>
              <a:srgbClr val="7EDCE4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s-CL"/>
          </a:p>
        </p:txBody>
      </p:sp>
      <p:sp>
        <p:nvSpPr>
          <p:cNvPr id="10" name="Text 7"/>
          <p:cNvSpPr/>
          <p:nvPr/>
        </p:nvSpPr>
        <p:spPr>
          <a:xfrm>
            <a:off x="7150608" y="1682496"/>
            <a:ext cx="1536192" cy="14017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7EDC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51%</a:t>
            </a:r>
            <a:br>
              <a:rPr lang="en-US" sz="3000" b="1" dirty="0">
                <a:solidFill>
                  <a:srgbClr val="7EDC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</a:br>
            <a:r>
              <a:rPr lang="en-US" sz="3000" b="1" dirty="0">
                <a:solidFill>
                  <a:srgbClr val="7EDC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vs </a:t>
            </a:r>
            <a:br>
              <a:rPr lang="en-US" sz="3000" b="1" dirty="0">
                <a:solidFill>
                  <a:srgbClr val="7EDC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</a:br>
            <a:r>
              <a:rPr lang="en-US" sz="3000" b="1" dirty="0">
                <a:solidFill>
                  <a:srgbClr val="7EDC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31%</a:t>
            </a:r>
            <a:endParaRPr lang="en-US" sz="3000" dirty="0"/>
          </a:p>
        </p:txBody>
      </p:sp>
      <p:sp>
        <p:nvSpPr>
          <p:cNvPr id="11" name="Shape 8"/>
          <p:cNvSpPr/>
          <p:nvPr/>
        </p:nvSpPr>
        <p:spPr>
          <a:xfrm>
            <a:off x="7287768" y="3108046"/>
            <a:ext cx="1261872" cy="0"/>
          </a:xfrm>
          <a:prstGeom prst="line">
            <a:avLst/>
          </a:prstGeom>
          <a:noFill/>
          <a:ln w="635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12" name="Text 9"/>
          <p:cNvSpPr/>
          <p:nvPr/>
        </p:nvSpPr>
        <p:spPr>
          <a:xfrm>
            <a:off x="7168896" y="3108047"/>
            <a:ext cx="1499616" cy="16687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ABC1 / D+E. </a:t>
            </a:r>
            <a:b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b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Saber qué es la enfermedad es también una cuestión de nivel socioeconómico.</a:t>
            </a:r>
            <a:endParaRPr lang="en-US" sz="1200" b="1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B1C13E96-D1CD-AA86-8FEA-C5672F23F2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70113" y="-12802"/>
            <a:ext cx="1159054" cy="610115"/>
          </a:xfrm>
          <a:prstGeom prst="rect">
            <a:avLst/>
          </a:prstGeom>
        </p:spPr>
      </p:pic>
      <p:pic>
        <p:nvPicPr>
          <p:cNvPr id="14" name="Image 0" descr="preencoded.png">
            <a:extLst>
              <a:ext uri="{FF2B5EF4-FFF2-40B4-BE49-F238E27FC236}">
                <a16:creationId xmlns:a16="http://schemas.microsoft.com/office/drawing/2014/main" id="{C653443A-E8BB-2CAA-109E-A34AF2B5B0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59271" y="167795"/>
            <a:ext cx="1210842" cy="29534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62D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7EDCE4"/>
          </a:solidFill>
          <a:ln w="12700">
            <a:solidFill>
              <a:srgbClr val="7EDCE4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3" name="Text 1"/>
          <p:cNvSpPr/>
          <p:nvPr/>
        </p:nvSpPr>
        <p:spPr>
          <a:xfrm>
            <a:off x="347472" y="155448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CIPS UDD  |  Panel Ciudadano  |  Boehringer Ingelheim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347472" y="47548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HALLAZGOS PRINCIPALES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347472" y="768096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Resultados del estudio de opinión pública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292608" y="1389888"/>
            <a:ext cx="2788920" cy="1664208"/>
          </a:xfrm>
          <a:prstGeom prst="roundRect">
            <a:avLst>
              <a:gd name="adj" fmla="val 4945"/>
            </a:avLst>
          </a:prstGeom>
          <a:solidFill>
            <a:srgbClr val="0D4880"/>
          </a:solidFill>
          <a:ln w="10160">
            <a:solidFill>
              <a:srgbClr val="1A5580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s-CL"/>
          </a:p>
        </p:txBody>
      </p:sp>
      <p:sp>
        <p:nvSpPr>
          <p:cNvPr id="7" name="Text 5"/>
          <p:cNvSpPr/>
          <p:nvPr/>
        </p:nvSpPr>
        <p:spPr>
          <a:xfrm>
            <a:off x="384048" y="1463040"/>
            <a:ext cx="2606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7EDC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60%</a:t>
            </a:r>
            <a:endParaRPr lang="en-US" sz="3800" dirty="0"/>
          </a:p>
        </p:txBody>
      </p:sp>
      <p:sp>
        <p:nvSpPr>
          <p:cNvPr id="8" name="Shape 6"/>
          <p:cNvSpPr/>
          <p:nvPr/>
        </p:nvSpPr>
        <p:spPr>
          <a:xfrm>
            <a:off x="521208" y="2139696"/>
            <a:ext cx="2331720" cy="0"/>
          </a:xfrm>
          <a:prstGeom prst="line">
            <a:avLst/>
          </a:prstGeom>
          <a:noFill/>
          <a:ln w="635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9" name="Text 7"/>
          <p:cNvSpPr/>
          <p:nvPr/>
        </p:nvSpPr>
        <p:spPr>
          <a:xfrm>
            <a:off x="402336" y="2212848"/>
            <a:ext cx="2578608" cy="7863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Reconoce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la fibrosis pulmonar de nombre, pero solo el 34% sabe bien de qué se trata</a:t>
            </a:r>
            <a:endParaRPr lang="en-US" sz="1200" b="1" dirty="0"/>
          </a:p>
        </p:txBody>
      </p:sp>
      <p:sp>
        <p:nvSpPr>
          <p:cNvPr id="10" name="Shape 8"/>
          <p:cNvSpPr/>
          <p:nvPr/>
        </p:nvSpPr>
        <p:spPr>
          <a:xfrm>
            <a:off x="3236976" y="1389888"/>
            <a:ext cx="2788920" cy="1664208"/>
          </a:xfrm>
          <a:prstGeom prst="roundRect">
            <a:avLst>
              <a:gd name="adj" fmla="val 4945"/>
            </a:avLst>
          </a:prstGeom>
          <a:solidFill>
            <a:srgbClr val="0D4880"/>
          </a:solidFill>
          <a:ln w="10160">
            <a:solidFill>
              <a:srgbClr val="1A5580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s-CL"/>
          </a:p>
        </p:txBody>
      </p:sp>
      <p:sp>
        <p:nvSpPr>
          <p:cNvPr id="11" name="Text 9"/>
          <p:cNvSpPr/>
          <p:nvPr/>
        </p:nvSpPr>
        <p:spPr>
          <a:xfrm>
            <a:off x="3328416" y="1463040"/>
            <a:ext cx="2606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7EDC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81%</a:t>
            </a:r>
            <a:endParaRPr lang="en-US" sz="3800" dirty="0"/>
          </a:p>
        </p:txBody>
      </p:sp>
      <p:sp>
        <p:nvSpPr>
          <p:cNvPr id="12" name="Shape 10"/>
          <p:cNvSpPr/>
          <p:nvPr/>
        </p:nvSpPr>
        <p:spPr>
          <a:xfrm>
            <a:off x="3465576" y="2139696"/>
            <a:ext cx="2331720" cy="0"/>
          </a:xfrm>
          <a:prstGeom prst="line">
            <a:avLst/>
          </a:prstGeom>
          <a:noFill/>
          <a:ln w="635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13" name="Text 11"/>
          <p:cNvSpPr/>
          <p:nvPr/>
        </p:nvSpPr>
        <p:spPr>
          <a:xfrm>
            <a:off x="3346704" y="2212848"/>
            <a:ext cx="2578608" cy="7863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Anticipa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un impacto familiar muy alto, económico y emocional</a:t>
            </a:r>
            <a:endParaRPr lang="en-US" sz="1200" b="1" dirty="0"/>
          </a:p>
        </p:txBody>
      </p:sp>
      <p:sp>
        <p:nvSpPr>
          <p:cNvPr id="14" name="Shape 12"/>
          <p:cNvSpPr/>
          <p:nvPr/>
        </p:nvSpPr>
        <p:spPr>
          <a:xfrm>
            <a:off x="6181344" y="1380744"/>
            <a:ext cx="2788920" cy="1664208"/>
          </a:xfrm>
          <a:prstGeom prst="roundRect">
            <a:avLst>
              <a:gd name="adj" fmla="val 4945"/>
            </a:avLst>
          </a:prstGeom>
          <a:solidFill>
            <a:srgbClr val="0D4880"/>
          </a:solidFill>
          <a:ln w="10160">
            <a:solidFill>
              <a:srgbClr val="1A5580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s-CL"/>
          </a:p>
        </p:txBody>
      </p:sp>
      <p:sp>
        <p:nvSpPr>
          <p:cNvPr id="15" name="Text 13"/>
          <p:cNvSpPr/>
          <p:nvPr/>
        </p:nvSpPr>
        <p:spPr>
          <a:xfrm>
            <a:off x="6272784" y="1463040"/>
            <a:ext cx="2606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7EDC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26%</a:t>
            </a:r>
            <a:endParaRPr lang="en-US" sz="3800" dirty="0"/>
          </a:p>
        </p:txBody>
      </p:sp>
      <p:sp>
        <p:nvSpPr>
          <p:cNvPr id="16" name="Shape 14"/>
          <p:cNvSpPr/>
          <p:nvPr/>
        </p:nvSpPr>
        <p:spPr>
          <a:xfrm>
            <a:off x="6409944" y="2139696"/>
            <a:ext cx="2331720" cy="0"/>
          </a:xfrm>
          <a:prstGeom prst="line">
            <a:avLst/>
          </a:prstGeom>
          <a:noFill/>
          <a:ln w="635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17" name="Text 15"/>
          <p:cNvSpPr/>
          <p:nvPr/>
        </p:nvSpPr>
        <p:spPr>
          <a:xfrm>
            <a:off x="6291072" y="2212848"/>
            <a:ext cx="2578608" cy="7863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iría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al médico de inmediato ante síntomas respiratorios persistentes</a:t>
            </a:r>
            <a:endParaRPr lang="en-US" sz="1200" b="1" dirty="0"/>
          </a:p>
        </p:txBody>
      </p:sp>
      <p:sp>
        <p:nvSpPr>
          <p:cNvPr id="18" name="Shape 16"/>
          <p:cNvSpPr/>
          <p:nvPr/>
        </p:nvSpPr>
        <p:spPr>
          <a:xfrm>
            <a:off x="292608" y="3172968"/>
            <a:ext cx="2788920" cy="1664208"/>
          </a:xfrm>
          <a:prstGeom prst="roundRect">
            <a:avLst>
              <a:gd name="adj" fmla="val 4945"/>
            </a:avLst>
          </a:prstGeom>
          <a:solidFill>
            <a:srgbClr val="0D4880"/>
          </a:solidFill>
          <a:ln w="10160">
            <a:solidFill>
              <a:srgbClr val="1A5580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s-CL"/>
          </a:p>
        </p:txBody>
      </p:sp>
      <p:sp>
        <p:nvSpPr>
          <p:cNvPr id="19" name="Text 17"/>
          <p:cNvSpPr/>
          <p:nvPr/>
        </p:nvSpPr>
        <p:spPr>
          <a:xfrm>
            <a:off x="384048" y="3246120"/>
            <a:ext cx="2606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7EDC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55%</a:t>
            </a:r>
            <a:endParaRPr lang="en-US" sz="3800" dirty="0"/>
          </a:p>
        </p:txBody>
      </p:sp>
      <p:sp>
        <p:nvSpPr>
          <p:cNvPr id="20" name="Shape 18"/>
          <p:cNvSpPr/>
          <p:nvPr/>
        </p:nvSpPr>
        <p:spPr>
          <a:xfrm>
            <a:off x="521208" y="3922776"/>
            <a:ext cx="2331720" cy="0"/>
          </a:xfrm>
          <a:prstGeom prst="line">
            <a:avLst/>
          </a:prstGeom>
          <a:noFill/>
          <a:ln w="635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21" name="Text 19"/>
          <p:cNvSpPr/>
          <p:nvPr/>
        </p:nvSpPr>
        <p:spPr>
          <a:xfrm>
            <a:off x="402336" y="3995928"/>
            <a:ext cx="2578608" cy="7863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Considera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vivir con esta enfermedad tan limitante como perder la movilidad</a:t>
            </a:r>
            <a:endParaRPr lang="en-US" sz="1200" b="1" dirty="0"/>
          </a:p>
        </p:txBody>
      </p:sp>
      <p:sp>
        <p:nvSpPr>
          <p:cNvPr id="22" name="Shape 20"/>
          <p:cNvSpPr/>
          <p:nvPr/>
        </p:nvSpPr>
        <p:spPr>
          <a:xfrm>
            <a:off x="3236976" y="3172968"/>
            <a:ext cx="2788920" cy="1664208"/>
          </a:xfrm>
          <a:prstGeom prst="roundRect">
            <a:avLst>
              <a:gd name="adj" fmla="val 4945"/>
            </a:avLst>
          </a:prstGeom>
          <a:solidFill>
            <a:srgbClr val="0D4880"/>
          </a:solidFill>
          <a:ln w="10160">
            <a:solidFill>
              <a:srgbClr val="1A5580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s-CL"/>
          </a:p>
        </p:txBody>
      </p:sp>
      <p:sp>
        <p:nvSpPr>
          <p:cNvPr id="23" name="Text 21"/>
          <p:cNvSpPr/>
          <p:nvPr/>
        </p:nvSpPr>
        <p:spPr>
          <a:xfrm>
            <a:off x="3328416" y="3246120"/>
            <a:ext cx="2606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7EDC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48%</a:t>
            </a:r>
            <a:endParaRPr lang="en-US" sz="3800" dirty="0"/>
          </a:p>
        </p:txBody>
      </p:sp>
      <p:sp>
        <p:nvSpPr>
          <p:cNvPr id="24" name="Shape 22"/>
          <p:cNvSpPr/>
          <p:nvPr/>
        </p:nvSpPr>
        <p:spPr>
          <a:xfrm>
            <a:off x="3465576" y="3922776"/>
            <a:ext cx="2331720" cy="0"/>
          </a:xfrm>
          <a:prstGeom prst="line">
            <a:avLst/>
          </a:prstGeom>
          <a:noFill/>
          <a:ln w="635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25" name="Text 23"/>
          <p:cNvSpPr/>
          <p:nvPr/>
        </p:nvSpPr>
        <p:spPr>
          <a:xfrm>
            <a:off x="3346704" y="3995928"/>
            <a:ext cx="2578608" cy="7863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fallas del sistema como la barrera principal para el diagnóstico oportuno</a:t>
            </a:r>
            <a:endParaRPr lang="en-US" sz="1200" b="1" dirty="0"/>
          </a:p>
        </p:txBody>
      </p:sp>
      <p:sp>
        <p:nvSpPr>
          <p:cNvPr id="26" name="Shape 24"/>
          <p:cNvSpPr/>
          <p:nvPr/>
        </p:nvSpPr>
        <p:spPr>
          <a:xfrm>
            <a:off x="6181344" y="3172968"/>
            <a:ext cx="2788920" cy="1664208"/>
          </a:xfrm>
          <a:prstGeom prst="roundRect">
            <a:avLst>
              <a:gd name="adj" fmla="val 4945"/>
            </a:avLst>
          </a:prstGeom>
          <a:solidFill>
            <a:srgbClr val="0D4880"/>
          </a:solidFill>
          <a:ln w="10160">
            <a:solidFill>
              <a:srgbClr val="1A5580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s-CL"/>
          </a:p>
        </p:txBody>
      </p:sp>
      <p:sp>
        <p:nvSpPr>
          <p:cNvPr id="27" name="Text 25"/>
          <p:cNvSpPr/>
          <p:nvPr/>
        </p:nvSpPr>
        <p:spPr>
          <a:xfrm>
            <a:off x="6272784" y="3246120"/>
            <a:ext cx="2606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7EDC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65%</a:t>
            </a:r>
            <a:endParaRPr lang="en-US" sz="3800" dirty="0"/>
          </a:p>
        </p:txBody>
      </p:sp>
      <p:sp>
        <p:nvSpPr>
          <p:cNvPr id="28" name="Shape 26"/>
          <p:cNvSpPr/>
          <p:nvPr/>
        </p:nvSpPr>
        <p:spPr>
          <a:xfrm>
            <a:off x="6409944" y="3922776"/>
            <a:ext cx="2331720" cy="0"/>
          </a:xfrm>
          <a:prstGeom prst="line">
            <a:avLst/>
          </a:prstGeom>
          <a:noFill/>
          <a:ln w="635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29" name="Text 27"/>
          <p:cNvSpPr/>
          <p:nvPr/>
        </p:nvSpPr>
        <p:spPr>
          <a:xfrm>
            <a:off x="6291072" y="3995928"/>
            <a:ext cx="2578608" cy="7863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Demanda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garantizar cobertura o mejorar el acceso al diagnóstico como prioridad del Estado</a:t>
            </a:r>
            <a:endParaRPr lang="en-US" sz="1200" b="1" dirty="0"/>
          </a:p>
        </p:txBody>
      </p:sp>
      <p:pic>
        <p:nvPicPr>
          <p:cNvPr id="30" name="Imagen 29">
            <a:extLst>
              <a:ext uri="{FF2B5EF4-FFF2-40B4-BE49-F238E27FC236}">
                <a16:creationId xmlns:a16="http://schemas.microsoft.com/office/drawing/2014/main" id="{58C9F2B4-4AA4-5B45-4A6B-334DEB57FF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0113" y="-12802"/>
            <a:ext cx="1159054" cy="610115"/>
          </a:xfrm>
          <a:prstGeom prst="rect">
            <a:avLst/>
          </a:prstGeom>
        </p:spPr>
      </p:pic>
      <p:pic>
        <p:nvPicPr>
          <p:cNvPr id="31" name="Image 0" descr="preencoded.png">
            <a:extLst>
              <a:ext uri="{FF2B5EF4-FFF2-40B4-BE49-F238E27FC236}">
                <a16:creationId xmlns:a16="http://schemas.microsoft.com/office/drawing/2014/main" id="{10ADEA20-478B-189B-083F-DAD5FD997C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9271" y="165899"/>
            <a:ext cx="1210842" cy="295347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62D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7EDCE4"/>
          </a:solidFill>
          <a:ln w="12700">
            <a:solidFill>
              <a:srgbClr val="7EDCE4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7" name="Shape 5"/>
          <p:cNvSpPr/>
          <p:nvPr/>
        </p:nvSpPr>
        <p:spPr>
          <a:xfrm>
            <a:off x="292608" y="1005840"/>
            <a:ext cx="8549640" cy="0"/>
          </a:xfrm>
          <a:prstGeom prst="line">
            <a:avLst/>
          </a:prstGeom>
          <a:noFill/>
          <a:ln w="15240">
            <a:solidFill>
              <a:srgbClr val="7EDCE4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8" name="Text 6"/>
          <p:cNvSpPr/>
          <p:nvPr/>
        </p:nvSpPr>
        <p:spPr>
          <a:xfrm>
            <a:off x="292608" y="1152144"/>
            <a:ext cx="8503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kern="0" spc="30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ESTUDIO DE OPINIÓN PÚBLICA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292608" y="1481328"/>
            <a:ext cx="850392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Enfermedades Pulmonares</a:t>
            </a:r>
            <a:endParaRPr lang="en-US" sz="4600" dirty="0"/>
          </a:p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Intersticiales Progresivas</a:t>
            </a:r>
            <a:endParaRPr lang="en-US" sz="4600" dirty="0"/>
          </a:p>
        </p:txBody>
      </p:sp>
      <p:sp>
        <p:nvSpPr>
          <p:cNvPr id="10" name="Text 8"/>
          <p:cNvSpPr/>
          <p:nvPr/>
        </p:nvSpPr>
        <p:spPr>
          <a:xfrm>
            <a:off x="6763965" y="4137660"/>
            <a:ext cx="1230965" cy="80392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br>
              <a:rPr lang="en-US" sz="1600" b="1" dirty="0">
                <a:solidFill>
                  <a:srgbClr val="7AAE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br>
              <a:rPr lang="en-US" sz="1600" b="1" dirty="0">
                <a:solidFill>
                  <a:srgbClr val="7AAE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400" b="1" dirty="0">
                <a:solidFill>
                  <a:srgbClr val="7AAE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COLABORA</a:t>
            </a:r>
            <a:r>
              <a:rPr lang="en-US" sz="1600" b="1" dirty="0">
                <a:solidFill>
                  <a:srgbClr val="7AAE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</a:t>
            </a:r>
            <a:endParaRPr lang="en-US" sz="1600" b="1" dirty="0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4A1C2DAB-1907-4ABA-40ED-3526ECD05B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3225" y="118101"/>
            <a:ext cx="1563114" cy="822808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C12A96BA-68FB-9661-00A3-1551C59A02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4931" y="4632286"/>
            <a:ext cx="1019657" cy="309296"/>
          </a:xfrm>
          <a:prstGeom prst="rect">
            <a:avLst/>
          </a:prstGeom>
        </p:spPr>
      </p:pic>
      <p:pic>
        <p:nvPicPr>
          <p:cNvPr id="15" name="Image 0" descr="preencoded.png">
            <a:extLst>
              <a:ext uri="{FF2B5EF4-FFF2-40B4-BE49-F238E27FC236}">
                <a16:creationId xmlns:a16="http://schemas.microsoft.com/office/drawing/2014/main" id="{E49DEA62-6C20-58CC-6969-94736D0C00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438" y="356566"/>
            <a:ext cx="1455611" cy="35505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62D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7EDCE4"/>
          </a:solidFill>
          <a:ln w="12700">
            <a:solidFill>
              <a:srgbClr val="7EDCE4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3" name="Text 1"/>
          <p:cNvSpPr/>
          <p:nvPr/>
        </p:nvSpPr>
        <p:spPr>
          <a:xfrm>
            <a:off x="347472" y="155448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CIPS UDD  |  Panel Ciudadano  |  Boehringer Ingelheim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347472" y="512064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FICHA TÉCNICA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347472" y="82296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Metodología de la encuesta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292608" y="1508760"/>
            <a:ext cx="2048256" cy="1508760"/>
          </a:xfrm>
          <a:prstGeom prst="roundRect">
            <a:avLst>
              <a:gd name="adj" fmla="val 4848"/>
            </a:avLst>
          </a:prstGeom>
          <a:solidFill>
            <a:srgbClr val="0D4880"/>
          </a:solidFill>
          <a:ln w="10160">
            <a:solidFill>
              <a:srgbClr val="1A7BA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7" name="Text 5"/>
          <p:cNvSpPr/>
          <p:nvPr/>
        </p:nvSpPr>
        <p:spPr>
          <a:xfrm>
            <a:off x="384048" y="1581912"/>
            <a:ext cx="186537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b="1" kern="0" spc="10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MUESTRA ENVIADA</a:t>
            </a:r>
            <a:endParaRPr lang="en-US" sz="650" dirty="0"/>
          </a:p>
        </p:txBody>
      </p:sp>
      <p:sp>
        <p:nvSpPr>
          <p:cNvPr id="8" name="Text 6"/>
          <p:cNvSpPr/>
          <p:nvPr/>
        </p:nvSpPr>
        <p:spPr>
          <a:xfrm>
            <a:off x="384048" y="1801368"/>
            <a:ext cx="1865376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1.200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384048" y="2560320"/>
            <a:ext cx="186537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ABF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personas contactadas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505456" y="1508760"/>
            <a:ext cx="2048256" cy="1508760"/>
          </a:xfrm>
          <a:prstGeom prst="roundRect">
            <a:avLst>
              <a:gd name="adj" fmla="val 4848"/>
            </a:avLst>
          </a:prstGeom>
          <a:solidFill>
            <a:srgbClr val="0D4880"/>
          </a:solidFill>
          <a:ln w="10160">
            <a:solidFill>
              <a:srgbClr val="1A7BA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11" name="Text 9"/>
          <p:cNvSpPr/>
          <p:nvPr/>
        </p:nvSpPr>
        <p:spPr>
          <a:xfrm>
            <a:off x="2596896" y="1581912"/>
            <a:ext cx="186537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b="1" kern="0" spc="10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CASOS EFECTIVOS</a:t>
            </a:r>
            <a:endParaRPr lang="en-US" sz="650" dirty="0"/>
          </a:p>
        </p:txBody>
      </p:sp>
      <p:sp>
        <p:nvSpPr>
          <p:cNvPr id="12" name="Text 10"/>
          <p:cNvSpPr/>
          <p:nvPr/>
        </p:nvSpPr>
        <p:spPr>
          <a:xfrm>
            <a:off x="2596896" y="1801368"/>
            <a:ext cx="1865376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1.038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2596896" y="2560320"/>
            <a:ext cx="186537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ABF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encuestas completadas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4718304" y="1508760"/>
            <a:ext cx="2048256" cy="1508760"/>
          </a:xfrm>
          <a:prstGeom prst="roundRect">
            <a:avLst>
              <a:gd name="adj" fmla="val 4848"/>
            </a:avLst>
          </a:prstGeom>
          <a:solidFill>
            <a:srgbClr val="0D4880"/>
          </a:solidFill>
          <a:ln w="10160">
            <a:solidFill>
              <a:srgbClr val="1A7BA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15" name="Text 13"/>
          <p:cNvSpPr/>
          <p:nvPr/>
        </p:nvSpPr>
        <p:spPr>
          <a:xfrm>
            <a:off x="4809744" y="1581912"/>
            <a:ext cx="186537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b="1" kern="0" spc="10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TASA DE RESPUESTA</a:t>
            </a:r>
            <a:endParaRPr lang="en-US" sz="650" dirty="0"/>
          </a:p>
        </p:txBody>
      </p:sp>
      <p:sp>
        <p:nvSpPr>
          <p:cNvPr id="16" name="Text 14"/>
          <p:cNvSpPr/>
          <p:nvPr/>
        </p:nvSpPr>
        <p:spPr>
          <a:xfrm>
            <a:off x="4809744" y="1801368"/>
            <a:ext cx="1865376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88%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4809744" y="2560320"/>
            <a:ext cx="186537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ABF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respuesta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6931152" y="1508760"/>
            <a:ext cx="2048256" cy="1508760"/>
          </a:xfrm>
          <a:prstGeom prst="roundRect">
            <a:avLst>
              <a:gd name="adj" fmla="val 4848"/>
            </a:avLst>
          </a:prstGeom>
          <a:solidFill>
            <a:srgbClr val="0D4880"/>
          </a:solidFill>
          <a:ln w="10160">
            <a:solidFill>
              <a:srgbClr val="1A7BA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19" name="Text 17"/>
          <p:cNvSpPr/>
          <p:nvPr/>
        </p:nvSpPr>
        <p:spPr>
          <a:xfrm>
            <a:off x="7022592" y="1581912"/>
            <a:ext cx="186537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b="1" kern="0" spc="10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MARGEN DE ERROR</a:t>
            </a:r>
            <a:endParaRPr lang="en-US" sz="650" dirty="0"/>
          </a:p>
        </p:txBody>
      </p:sp>
      <p:sp>
        <p:nvSpPr>
          <p:cNvPr id="20" name="Text 18"/>
          <p:cNvSpPr/>
          <p:nvPr/>
        </p:nvSpPr>
        <p:spPr>
          <a:xfrm>
            <a:off x="7022592" y="1801368"/>
            <a:ext cx="1865376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±3,0%</a:t>
            </a:r>
            <a:endParaRPr lang="en-US" sz="3000" dirty="0"/>
          </a:p>
        </p:txBody>
      </p:sp>
      <p:sp>
        <p:nvSpPr>
          <p:cNvPr id="21" name="Text 19"/>
          <p:cNvSpPr/>
          <p:nvPr/>
        </p:nvSpPr>
        <p:spPr>
          <a:xfrm>
            <a:off x="7022592" y="2560320"/>
            <a:ext cx="186537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ABF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 95% de confianza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292608" y="3182112"/>
            <a:ext cx="2788920" cy="1645920"/>
          </a:xfrm>
          <a:prstGeom prst="roundRect">
            <a:avLst>
              <a:gd name="adj" fmla="val 3889"/>
            </a:avLst>
          </a:prstGeom>
          <a:solidFill>
            <a:srgbClr val="0A3A66"/>
          </a:solidFill>
          <a:ln w="1016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23" name="Text 21"/>
          <p:cNvSpPr/>
          <p:nvPr/>
        </p:nvSpPr>
        <p:spPr>
          <a:xfrm>
            <a:off x="384048" y="3255264"/>
            <a:ext cx="2606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10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POBLACIÓN OBJETIVO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84048" y="3566160"/>
            <a:ext cx="2606040" cy="11155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ea typeface="Calibri" pitchFamily="34" charset="-122"/>
                <a:cs typeface="Calibri" pitchFamily="34" charset="-120"/>
              </a:rPr>
              <a:t>Hombres y </a:t>
            </a:r>
            <a:r>
              <a:rPr lang="en-US" sz="1200" b="1" dirty="0" err="1">
                <a:solidFill>
                  <a:srgbClr val="FFFFFF"/>
                </a:solidFill>
                <a:ea typeface="Calibri" pitchFamily="34" charset="-122"/>
                <a:cs typeface="Calibri" pitchFamily="34" charset="-120"/>
              </a:rPr>
              <a:t>mujeres</a:t>
            </a:r>
            <a:r>
              <a:rPr lang="en-US" sz="1200" b="1" dirty="0">
                <a:solidFill>
                  <a:srgbClr val="FFFFFF"/>
                </a:solidFill>
                <a:ea typeface="Calibri" pitchFamily="34" charset="-122"/>
                <a:cs typeface="Calibri" pitchFamily="34" charset="-120"/>
              </a:rPr>
              <a:t> </a:t>
            </a:r>
            <a:br>
              <a:rPr lang="en-US" sz="1200" b="1" dirty="0">
                <a:solidFill>
                  <a:srgbClr val="FFFFFF"/>
                </a:solidFill>
                <a:ea typeface="Calibri" pitchFamily="34" charset="-122"/>
                <a:cs typeface="Calibri" pitchFamily="34" charset="-120"/>
              </a:rPr>
            </a:br>
            <a:r>
              <a:rPr lang="en-US" sz="1200" b="1" dirty="0" err="1">
                <a:solidFill>
                  <a:srgbClr val="FFFFFF"/>
                </a:solidFill>
                <a:ea typeface="Calibri" pitchFamily="34" charset="-122"/>
                <a:cs typeface="Calibri" pitchFamily="34" charset="-120"/>
              </a:rPr>
              <a:t>mayores</a:t>
            </a:r>
            <a:r>
              <a:rPr lang="en-US" sz="1200" b="1" dirty="0">
                <a:solidFill>
                  <a:srgbClr val="FFFFFF"/>
                </a:solidFill>
                <a:ea typeface="Calibri" pitchFamily="34" charset="-122"/>
                <a:cs typeface="Calibri" pitchFamily="34" charset="-120"/>
              </a:rPr>
              <a:t> de 18 </a:t>
            </a:r>
            <a:r>
              <a:rPr lang="en-US" sz="1200" b="1" dirty="0" err="1">
                <a:solidFill>
                  <a:srgbClr val="FFFFFF"/>
                </a:solidFill>
                <a:ea typeface="Calibri" pitchFamily="34" charset="-122"/>
                <a:cs typeface="Calibri" pitchFamily="34" charset="-120"/>
              </a:rPr>
              <a:t>años</a:t>
            </a:r>
            <a:endParaRPr lang="en-US" sz="1200" b="1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ea typeface="Calibri" pitchFamily="34" charset="-122"/>
                <a:cs typeface="Calibri" pitchFamily="34" charset="-120"/>
              </a:rPr>
              <a:t>habitantes en las 16 regiones del país</a:t>
            </a:r>
            <a:endParaRPr lang="en-US" sz="1200" b="1" dirty="0"/>
          </a:p>
        </p:txBody>
      </p:sp>
      <p:sp>
        <p:nvSpPr>
          <p:cNvPr id="25" name="Shape 23"/>
          <p:cNvSpPr/>
          <p:nvPr/>
        </p:nvSpPr>
        <p:spPr>
          <a:xfrm>
            <a:off x="3273554" y="3182112"/>
            <a:ext cx="2788920" cy="1645920"/>
          </a:xfrm>
          <a:prstGeom prst="roundRect">
            <a:avLst>
              <a:gd name="adj" fmla="val 3889"/>
            </a:avLst>
          </a:prstGeom>
          <a:solidFill>
            <a:srgbClr val="0A3A66"/>
          </a:solidFill>
          <a:ln w="1016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26" name="Text 24"/>
          <p:cNvSpPr/>
          <p:nvPr/>
        </p:nvSpPr>
        <p:spPr>
          <a:xfrm>
            <a:off x="3328416" y="3255264"/>
            <a:ext cx="2606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10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TÉCNICA DE RECOLECCIÓN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3328416" y="3566160"/>
            <a:ext cx="2606040" cy="11155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ea typeface="Calibri" pitchFamily="34" charset="-122"/>
                <a:cs typeface="Calibri" pitchFamily="34" charset="-120"/>
              </a:rPr>
              <a:t>WhatsApp y SMS</a:t>
            </a:r>
            <a:endParaRPr lang="en-US" sz="1200" b="1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ea typeface="Calibri" pitchFamily="34" charset="-122"/>
                <a:cs typeface="Calibri" pitchFamily="34" charset="-120"/>
              </a:rPr>
              <a:t>(muestra ponderada)</a:t>
            </a:r>
            <a:endParaRPr lang="en-US" sz="1200" b="1" dirty="0"/>
          </a:p>
        </p:txBody>
      </p:sp>
      <p:sp>
        <p:nvSpPr>
          <p:cNvPr id="28" name="Shape 26"/>
          <p:cNvSpPr/>
          <p:nvPr/>
        </p:nvSpPr>
        <p:spPr>
          <a:xfrm>
            <a:off x="6181344" y="3182112"/>
            <a:ext cx="2788920" cy="1645920"/>
          </a:xfrm>
          <a:prstGeom prst="roundRect">
            <a:avLst>
              <a:gd name="adj" fmla="val 3889"/>
            </a:avLst>
          </a:prstGeom>
          <a:solidFill>
            <a:srgbClr val="0A3A66"/>
          </a:solidFill>
          <a:ln w="1016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29" name="Text 27"/>
          <p:cNvSpPr/>
          <p:nvPr/>
        </p:nvSpPr>
        <p:spPr>
          <a:xfrm>
            <a:off x="6272784" y="3255264"/>
            <a:ext cx="2606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10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CRUZAMIENTOS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6272784" y="3566160"/>
            <a:ext cx="2606040" cy="11155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ea typeface="Calibri" pitchFamily="34" charset="-122"/>
                <a:cs typeface="Calibri" pitchFamily="34" charset="-120"/>
              </a:rPr>
              <a:t>Sexo · Edad · NSE</a:t>
            </a:r>
            <a:endParaRPr lang="en-US" sz="1200" b="1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ea typeface="Calibri" pitchFamily="34" charset="-122"/>
                <a:cs typeface="Calibri" pitchFamily="34" charset="-120"/>
              </a:rPr>
              <a:t>Previsión de salud · Región</a:t>
            </a:r>
            <a:endParaRPr lang="en-US" sz="1200" b="1" dirty="0"/>
          </a:p>
        </p:txBody>
      </p:sp>
      <p:pic>
        <p:nvPicPr>
          <p:cNvPr id="31" name="Image 0" descr="preencoded.png">
            <a:extLst>
              <a:ext uri="{FF2B5EF4-FFF2-40B4-BE49-F238E27FC236}">
                <a16:creationId xmlns:a16="http://schemas.microsoft.com/office/drawing/2014/main" id="{729B0BF0-463A-A829-C0E6-04CAA8F510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0875" y="293504"/>
            <a:ext cx="1210842" cy="295347"/>
          </a:xfrm>
          <a:prstGeom prst="rect">
            <a:avLst/>
          </a:prstGeom>
        </p:spPr>
      </p:pic>
      <p:pic>
        <p:nvPicPr>
          <p:cNvPr id="32" name="Imagen 31">
            <a:extLst>
              <a:ext uri="{FF2B5EF4-FFF2-40B4-BE49-F238E27FC236}">
                <a16:creationId xmlns:a16="http://schemas.microsoft.com/office/drawing/2014/main" id="{8EF1075F-A294-D851-98AF-1AFB1273D5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46618" y="142764"/>
            <a:ext cx="1264171" cy="66544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62D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47472" y="155448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CIPS UDD  |  Panel Ciudadano  |  Boehringer Ingelheim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347472" y="484632"/>
            <a:ext cx="8458200" cy="0"/>
          </a:xfrm>
          <a:prstGeom prst="line">
            <a:avLst/>
          </a:prstGeom>
          <a:noFill/>
          <a:ln w="762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5" name="Text 3"/>
          <p:cNvSpPr/>
          <p:nvPr/>
        </p:nvSpPr>
        <p:spPr>
          <a:xfrm>
            <a:off x="347472" y="576072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kern="0" spc="20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P1 · CONOCIMIENTO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347472" y="822960"/>
            <a:ext cx="8458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¿Ha escuchado hablar de las enfermedades pulmonares intersticiales progresivas, como la fibrosis pulmonar?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347472" y="162763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A9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Base: muestra nacional · porcentajes ponderados</a:t>
            </a:r>
            <a:endParaRPr lang="en-US" sz="750" dirty="0"/>
          </a:p>
        </p:txBody>
      </p:sp>
      <p:graphicFrame>
        <p:nvGraphicFramePr>
          <p:cNvPr id="8" name="Chart 0"/>
          <p:cNvGraphicFramePr/>
          <p:nvPr/>
        </p:nvGraphicFramePr>
        <p:xfrm>
          <a:off x="256032" y="1874520"/>
          <a:ext cx="6675120" cy="301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Shape 6"/>
          <p:cNvSpPr/>
          <p:nvPr/>
        </p:nvSpPr>
        <p:spPr>
          <a:xfrm>
            <a:off x="7059168" y="1359462"/>
            <a:ext cx="1719072" cy="3532578"/>
          </a:xfrm>
          <a:prstGeom prst="roundRect">
            <a:avLst>
              <a:gd name="adj" fmla="val 5319"/>
            </a:avLst>
          </a:prstGeom>
          <a:solidFill>
            <a:srgbClr val="0D4880"/>
          </a:solidFill>
          <a:ln w="10160">
            <a:solidFill>
              <a:srgbClr val="7EDCE4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s-CL"/>
          </a:p>
        </p:txBody>
      </p:sp>
      <p:sp>
        <p:nvSpPr>
          <p:cNvPr id="10" name="Text 7"/>
          <p:cNvSpPr/>
          <p:nvPr/>
        </p:nvSpPr>
        <p:spPr>
          <a:xfrm>
            <a:off x="7150608" y="1600200"/>
            <a:ext cx="1536192" cy="9715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7EDC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34%</a:t>
            </a:r>
            <a:endParaRPr lang="en-US" sz="3000" dirty="0"/>
          </a:p>
        </p:txBody>
      </p:sp>
      <p:sp>
        <p:nvSpPr>
          <p:cNvPr id="11" name="Shape 8"/>
          <p:cNvSpPr/>
          <p:nvPr/>
        </p:nvSpPr>
        <p:spPr>
          <a:xfrm>
            <a:off x="7287768" y="3262579"/>
            <a:ext cx="1261872" cy="0"/>
          </a:xfrm>
          <a:prstGeom prst="line">
            <a:avLst/>
          </a:prstGeom>
          <a:noFill/>
          <a:ln w="635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12" name="Text 9"/>
          <p:cNvSpPr/>
          <p:nvPr/>
        </p:nvSpPr>
        <p:spPr>
          <a:xfrm>
            <a:off x="7168896" y="2599182"/>
            <a:ext cx="1499616" cy="2172157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Sabe bien de qué se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trata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la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enfermedad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2 de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3 personas no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manejan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mayor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información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</a:t>
            </a:r>
            <a:b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brecha es mayor en niveles socioeconómicos bajos.</a:t>
            </a:r>
            <a:endParaRPr lang="en-US" sz="1200" b="1" dirty="0"/>
          </a:p>
        </p:txBody>
      </p:sp>
      <p:pic>
        <p:nvPicPr>
          <p:cNvPr id="13" name="Image 0" descr="preencoded.png">
            <a:extLst>
              <a:ext uri="{FF2B5EF4-FFF2-40B4-BE49-F238E27FC236}">
                <a16:creationId xmlns:a16="http://schemas.microsoft.com/office/drawing/2014/main" id="{CE66C651-1BC7-AFEF-C1B3-8C4501CACD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63475" y="122722"/>
            <a:ext cx="1210842" cy="295347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B9CA897D-EEA8-754E-2697-025E7623C6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70113" y="-12802"/>
            <a:ext cx="1159054" cy="61011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62D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47472" y="155448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CIPS UDD  |  Panel Ciudadano  |  Boehringer Ingelheim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347472" y="484632"/>
            <a:ext cx="8458200" cy="0"/>
          </a:xfrm>
          <a:prstGeom prst="line">
            <a:avLst/>
          </a:prstGeom>
          <a:noFill/>
          <a:ln w="762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5" name="Text 3"/>
          <p:cNvSpPr/>
          <p:nvPr/>
        </p:nvSpPr>
        <p:spPr>
          <a:xfrm>
            <a:off x="347472" y="576072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kern="0" spc="20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P2 · RECONOCIMIENTO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347472" y="822960"/>
            <a:ext cx="8458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¿Qué enfermedades respiratorias crónicas conoce, aunque sea de nombre?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347472" y="162763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A9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Base: muestra nacional · porcentajes ponderados · Multirespuesta</a:t>
            </a:r>
            <a:endParaRPr lang="en-US" sz="750" dirty="0"/>
          </a:p>
        </p:txBody>
      </p:sp>
      <p:graphicFrame>
        <p:nvGraphicFramePr>
          <p:cNvPr id="8" name="Chart 0"/>
          <p:cNvGraphicFramePr/>
          <p:nvPr/>
        </p:nvGraphicFramePr>
        <p:xfrm>
          <a:off x="256032" y="1874520"/>
          <a:ext cx="6675120" cy="301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Shape 6"/>
          <p:cNvSpPr/>
          <p:nvPr/>
        </p:nvSpPr>
        <p:spPr>
          <a:xfrm>
            <a:off x="7059168" y="1874520"/>
            <a:ext cx="1719072" cy="3017520"/>
          </a:xfrm>
          <a:prstGeom prst="roundRect">
            <a:avLst>
              <a:gd name="adj" fmla="val 5319"/>
            </a:avLst>
          </a:prstGeom>
          <a:solidFill>
            <a:srgbClr val="0D4880"/>
          </a:solidFill>
          <a:ln w="10160">
            <a:solidFill>
              <a:srgbClr val="7EDCE4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s-CL"/>
          </a:p>
        </p:txBody>
      </p:sp>
      <p:sp>
        <p:nvSpPr>
          <p:cNvPr id="10" name="Text 7"/>
          <p:cNvSpPr/>
          <p:nvPr/>
        </p:nvSpPr>
        <p:spPr>
          <a:xfrm>
            <a:off x="7150608" y="1984248"/>
            <a:ext cx="1536192" cy="126735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7EDC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60%</a:t>
            </a:r>
            <a:endParaRPr lang="en-US" sz="3000" dirty="0"/>
          </a:p>
        </p:txBody>
      </p:sp>
      <p:sp>
        <p:nvSpPr>
          <p:cNvPr id="11" name="Shape 8"/>
          <p:cNvSpPr/>
          <p:nvPr/>
        </p:nvSpPr>
        <p:spPr>
          <a:xfrm>
            <a:off x="7287768" y="3262579"/>
            <a:ext cx="1261872" cy="0"/>
          </a:xfrm>
          <a:prstGeom prst="line">
            <a:avLst/>
          </a:prstGeom>
          <a:noFill/>
          <a:ln w="635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12" name="Text 9"/>
          <p:cNvSpPr/>
          <p:nvPr/>
        </p:nvSpPr>
        <p:spPr>
          <a:xfrm>
            <a:off x="7168896" y="3383280"/>
            <a:ext cx="1499616" cy="138805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Reconoce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la fibrosis pulmonar. Segunda más conocida tras el asma; en ABC1 llega a 72%.</a:t>
            </a:r>
            <a:endParaRPr lang="en-US" sz="1200" b="1" dirty="0"/>
          </a:p>
        </p:txBody>
      </p:sp>
      <p:pic>
        <p:nvPicPr>
          <p:cNvPr id="13" name="Image 0" descr="preencoded.png">
            <a:extLst>
              <a:ext uri="{FF2B5EF4-FFF2-40B4-BE49-F238E27FC236}">
                <a16:creationId xmlns:a16="http://schemas.microsoft.com/office/drawing/2014/main" id="{B2D0EF07-66DC-B27A-0CC1-08AA51EA8A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63475" y="122722"/>
            <a:ext cx="1210842" cy="295347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A9325C09-EF8F-8A4A-F290-A12475C8F1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18704" y="0"/>
            <a:ext cx="1159054" cy="61011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62D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47472" y="155448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CIPS UDD  |  Panel Ciudadano  |  Boehringer Ingelheim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347472" y="484632"/>
            <a:ext cx="8458200" cy="0"/>
          </a:xfrm>
          <a:prstGeom prst="line">
            <a:avLst/>
          </a:prstGeom>
          <a:noFill/>
          <a:ln w="762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5" name="Text 3"/>
          <p:cNvSpPr/>
          <p:nvPr/>
        </p:nvSpPr>
        <p:spPr>
          <a:xfrm>
            <a:off x="347472" y="576072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kern="0" spc="20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P3 · GRAVEDAD PERCIBIDA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347472" y="822960"/>
            <a:ext cx="8458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¿Cuál de las siguientes afirmaciones describe mejor lo que cree sobre la fibrosis pulmonar?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347472" y="162763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A9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Base: muestra nacional · porcentajes ponderados</a:t>
            </a:r>
            <a:endParaRPr lang="en-US" sz="750" dirty="0"/>
          </a:p>
        </p:txBody>
      </p:sp>
      <p:graphicFrame>
        <p:nvGraphicFramePr>
          <p:cNvPr id="8" name="Chart 0"/>
          <p:cNvGraphicFramePr/>
          <p:nvPr/>
        </p:nvGraphicFramePr>
        <p:xfrm>
          <a:off x="256032" y="1874520"/>
          <a:ext cx="6675120" cy="301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Shape 6"/>
          <p:cNvSpPr/>
          <p:nvPr/>
        </p:nvSpPr>
        <p:spPr>
          <a:xfrm>
            <a:off x="7059168" y="1874520"/>
            <a:ext cx="1719072" cy="3017520"/>
          </a:xfrm>
          <a:prstGeom prst="roundRect">
            <a:avLst>
              <a:gd name="adj" fmla="val 5319"/>
            </a:avLst>
          </a:prstGeom>
          <a:solidFill>
            <a:srgbClr val="0D4880"/>
          </a:solidFill>
          <a:ln w="10160">
            <a:solidFill>
              <a:srgbClr val="7EDCE4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s-CL"/>
          </a:p>
        </p:txBody>
      </p:sp>
      <p:sp>
        <p:nvSpPr>
          <p:cNvPr id="10" name="Text 7"/>
          <p:cNvSpPr/>
          <p:nvPr/>
        </p:nvSpPr>
        <p:spPr>
          <a:xfrm>
            <a:off x="7150608" y="1984248"/>
            <a:ext cx="1536192" cy="126735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7EDC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22%</a:t>
            </a:r>
            <a:endParaRPr lang="en-US" sz="3000" dirty="0"/>
          </a:p>
        </p:txBody>
      </p:sp>
      <p:sp>
        <p:nvSpPr>
          <p:cNvPr id="11" name="Shape 8"/>
          <p:cNvSpPr/>
          <p:nvPr/>
        </p:nvSpPr>
        <p:spPr>
          <a:xfrm>
            <a:off x="7287768" y="3262579"/>
            <a:ext cx="1261872" cy="0"/>
          </a:xfrm>
          <a:prstGeom prst="line">
            <a:avLst/>
          </a:prstGeom>
          <a:noFill/>
          <a:ln w="635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12" name="Text 9"/>
          <p:cNvSpPr/>
          <p:nvPr/>
        </p:nvSpPr>
        <p:spPr>
          <a:xfrm>
            <a:off x="7168896" y="2953594"/>
            <a:ext cx="1499616" cy="181774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sabe lo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suficiente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sobre fibrosis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pulmonar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Esta zona de penumbra crece a menor nivel socioeconómico.</a:t>
            </a:r>
            <a:endParaRPr lang="en-US" sz="1200" b="1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7E57B67B-115A-66AC-720E-C42BB1B94F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70113" y="38756"/>
            <a:ext cx="1159054" cy="610115"/>
          </a:xfrm>
          <a:prstGeom prst="rect">
            <a:avLst/>
          </a:prstGeom>
        </p:spPr>
      </p:pic>
      <p:pic>
        <p:nvPicPr>
          <p:cNvPr id="14" name="Image 0" descr="preencoded.png">
            <a:extLst>
              <a:ext uri="{FF2B5EF4-FFF2-40B4-BE49-F238E27FC236}">
                <a16:creationId xmlns:a16="http://schemas.microsoft.com/office/drawing/2014/main" id="{00CC5EBA-D447-A5C5-93D3-65F25F444D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0796" y="161853"/>
            <a:ext cx="1210842" cy="29534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62D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47472" y="155448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CIPS UDD  |  Panel Ciudadano  |  Boehringer Ingelheim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347472" y="484632"/>
            <a:ext cx="8458200" cy="0"/>
          </a:xfrm>
          <a:prstGeom prst="line">
            <a:avLst/>
          </a:prstGeom>
          <a:noFill/>
          <a:ln w="762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5" name="Text 3"/>
          <p:cNvSpPr/>
          <p:nvPr/>
        </p:nvSpPr>
        <p:spPr>
          <a:xfrm>
            <a:off x="347472" y="576072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kern="0" spc="20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P4 · SÍNTOMAS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347472" y="822960"/>
            <a:ext cx="8458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¿Cuáles cree que son síntomas de una enfermedad pulmonar intersticial progresiva?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347472" y="162763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A9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Base: muestra nacional · porcentajes ponderados · Multirespuesta</a:t>
            </a:r>
            <a:endParaRPr lang="en-US" sz="750" dirty="0"/>
          </a:p>
        </p:txBody>
      </p:sp>
      <p:graphicFrame>
        <p:nvGraphicFramePr>
          <p:cNvPr id="8" name="Chart 0"/>
          <p:cNvGraphicFramePr/>
          <p:nvPr/>
        </p:nvGraphicFramePr>
        <p:xfrm>
          <a:off x="256032" y="1874520"/>
          <a:ext cx="6675120" cy="301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Shape 6"/>
          <p:cNvSpPr/>
          <p:nvPr/>
        </p:nvSpPr>
        <p:spPr>
          <a:xfrm>
            <a:off x="7059168" y="1874520"/>
            <a:ext cx="1719072" cy="3017520"/>
          </a:xfrm>
          <a:prstGeom prst="roundRect">
            <a:avLst>
              <a:gd name="adj" fmla="val 5319"/>
            </a:avLst>
          </a:prstGeom>
          <a:solidFill>
            <a:srgbClr val="0D4880"/>
          </a:solidFill>
          <a:ln w="10160">
            <a:solidFill>
              <a:srgbClr val="7EDCE4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s-CL"/>
          </a:p>
        </p:txBody>
      </p:sp>
      <p:sp>
        <p:nvSpPr>
          <p:cNvPr id="10" name="Text 7"/>
          <p:cNvSpPr/>
          <p:nvPr/>
        </p:nvSpPr>
        <p:spPr>
          <a:xfrm>
            <a:off x="7150608" y="1984248"/>
            <a:ext cx="1536192" cy="126735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7EDC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13%</a:t>
            </a:r>
            <a:endParaRPr lang="en-US" sz="3000" dirty="0"/>
          </a:p>
        </p:txBody>
      </p:sp>
      <p:sp>
        <p:nvSpPr>
          <p:cNvPr id="11" name="Shape 8"/>
          <p:cNvSpPr/>
          <p:nvPr/>
        </p:nvSpPr>
        <p:spPr>
          <a:xfrm>
            <a:off x="7287768" y="3262579"/>
            <a:ext cx="1261872" cy="0"/>
          </a:xfrm>
          <a:prstGeom prst="line">
            <a:avLst/>
          </a:prstGeom>
          <a:noFill/>
          <a:ln w="635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12" name="Text 9"/>
          <p:cNvSpPr/>
          <p:nvPr/>
        </p:nvSpPr>
        <p:spPr>
          <a:xfrm>
            <a:off x="7168896" y="3010238"/>
            <a:ext cx="1499616" cy="176110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reconoce ningún síntoma. </a:t>
            </a:r>
          </a:p>
          <a:p>
            <a:pPr marL="0" indent="0" algn="ctr">
              <a:buNone/>
            </a:pPr>
            <a:endParaRPr lang="en-US" sz="12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pérdida de peso (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señal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alarma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real) es la menos identificada.</a:t>
            </a:r>
            <a:endParaRPr lang="en-US" sz="1200" b="1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64FE7CB6-2F22-9436-477E-FC600A890F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8985" y="-34043"/>
            <a:ext cx="1159054" cy="610115"/>
          </a:xfrm>
          <a:prstGeom prst="rect">
            <a:avLst/>
          </a:prstGeom>
        </p:spPr>
      </p:pic>
      <p:pic>
        <p:nvPicPr>
          <p:cNvPr id="14" name="Image 0" descr="preencoded.png">
            <a:extLst>
              <a:ext uri="{FF2B5EF4-FFF2-40B4-BE49-F238E27FC236}">
                <a16:creationId xmlns:a16="http://schemas.microsoft.com/office/drawing/2014/main" id="{43805E61-4167-882C-3587-20B59EB7AF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98136" y="134421"/>
            <a:ext cx="1210842" cy="29534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62D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47472" y="155448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CIPS UDD  |  Panel Ciudadano  |  Boehringer Ingelheim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347472" y="484632"/>
            <a:ext cx="8458200" cy="0"/>
          </a:xfrm>
          <a:prstGeom prst="line">
            <a:avLst/>
          </a:prstGeom>
          <a:noFill/>
          <a:ln w="762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5" name="Text 3"/>
          <p:cNvSpPr/>
          <p:nvPr/>
        </p:nvSpPr>
        <p:spPr>
          <a:xfrm>
            <a:off x="347472" y="576072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kern="0" spc="20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P5 · REACCIÓN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347472" y="822960"/>
            <a:ext cx="8458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Ante tos persistente o dificultad para respirar que no mejora en un mes, ¿qué haría?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347472" y="162763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A9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Base: muestra nacional · porcentajes ponderados</a:t>
            </a:r>
            <a:endParaRPr lang="en-US" sz="750" dirty="0"/>
          </a:p>
        </p:txBody>
      </p:sp>
      <p:graphicFrame>
        <p:nvGraphicFramePr>
          <p:cNvPr id="8" name="Chart 0"/>
          <p:cNvGraphicFramePr/>
          <p:nvPr/>
        </p:nvGraphicFramePr>
        <p:xfrm>
          <a:off x="256032" y="1874520"/>
          <a:ext cx="6675120" cy="301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Shape 6"/>
          <p:cNvSpPr/>
          <p:nvPr/>
        </p:nvSpPr>
        <p:spPr>
          <a:xfrm>
            <a:off x="7059168" y="1874520"/>
            <a:ext cx="1719072" cy="3017520"/>
          </a:xfrm>
          <a:prstGeom prst="roundRect">
            <a:avLst>
              <a:gd name="adj" fmla="val 5319"/>
            </a:avLst>
          </a:prstGeom>
          <a:solidFill>
            <a:srgbClr val="0D4880"/>
          </a:solidFill>
          <a:ln w="10160">
            <a:solidFill>
              <a:srgbClr val="7EDCE4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s-CL"/>
          </a:p>
        </p:txBody>
      </p:sp>
      <p:sp>
        <p:nvSpPr>
          <p:cNvPr id="10" name="Text 7"/>
          <p:cNvSpPr/>
          <p:nvPr/>
        </p:nvSpPr>
        <p:spPr>
          <a:xfrm>
            <a:off x="7150608" y="1984248"/>
            <a:ext cx="1536192" cy="126735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7EDC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26%</a:t>
            </a:r>
            <a:endParaRPr lang="en-US" sz="3000" dirty="0"/>
          </a:p>
        </p:txBody>
      </p:sp>
      <p:sp>
        <p:nvSpPr>
          <p:cNvPr id="11" name="Shape 8"/>
          <p:cNvSpPr/>
          <p:nvPr/>
        </p:nvSpPr>
        <p:spPr>
          <a:xfrm>
            <a:off x="7287768" y="3262579"/>
            <a:ext cx="1261872" cy="0"/>
          </a:xfrm>
          <a:prstGeom prst="line">
            <a:avLst/>
          </a:prstGeom>
          <a:noFill/>
          <a:ln w="635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12" name="Text 9"/>
          <p:cNvSpPr/>
          <p:nvPr/>
        </p:nvSpPr>
        <p:spPr>
          <a:xfrm>
            <a:off x="7168896" y="2864582"/>
            <a:ext cx="1499616" cy="190675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asistiría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al médico de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inmediato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ante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tos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persistente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</a:t>
            </a:r>
          </a:p>
          <a:p>
            <a:pPr marL="0" indent="0" algn="ctr">
              <a:buNone/>
            </a:pPr>
            <a:endParaRPr lang="en-US" sz="12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Uno de cada cuatro se automedicaría.</a:t>
            </a:r>
            <a:endParaRPr lang="en-US" sz="1200" b="1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68C20F7B-9C22-6A93-B6E5-B16FB2267D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04423" y="15399"/>
            <a:ext cx="1159054" cy="610115"/>
          </a:xfrm>
          <a:prstGeom prst="rect">
            <a:avLst/>
          </a:prstGeom>
        </p:spPr>
      </p:pic>
      <p:pic>
        <p:nvPicPr>
          <p:cNvPr id="14" name="Image 0" descr="preencoded.png">
            <a:extLst>
              <a:ext uri="{FF2B5EF4-FFF2-40B4-BE49-F238E27FC236}">
                <a16:creationId xmlns:a16="http://schemas.microsoft.com/office/drawing/2014/main" id="{3DE29D3F-3FEB-9B29-C77E-73023479D5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881" y="203002"/>
            <a:ext cx="1210842" cy="29534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62D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47472" y="155448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CIPS UDD  |  Panel Ciudadano  |  Boehringer Ingelheim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347472" y="484632"/>
            <a:ext cx="8458200" cy="0"/>
          </a:xfrm>
          <a:prstGeom prst="line">
            <a:avLst/>
          </a:prstGeom>
          <a:noFill/>
          <a:ln w="762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5" name="Text 3"/>
          <p:cNvSpPr/>
          <p:nvPr/>
        </p:nvSpPr>
        <p:spPr>
          <a:xfrm>
            <a:off x="347472" y="576072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kern="0" spc="20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P6 · LA BARRERA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347472" y="822960"/>
            <a:ext cx="8458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¿Cuál es la principal dificultad para un diagnóstico oportuno en enfermedades respiratorias complejas?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347472" y="162763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A9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Base: muestra nacional · porcentajes ponderados</a:t>
            </a:r>
            <a:endParaRPr lang="en-US" sz="750" dirty="0"/>
          </a:p>
        </p:txBody>
      </p:sp>
      <p:graphicFrame>
        <p:nvGraphicFramePr>
          <p:cNvPr id="8" name="Chart 0"/>
          <p:cNvGraphicFramePr/>
          <p:nvPr/>
        </p:nvGraphicFramePr>
        <p:xfrm>
          <a:off x="256032" y="1874520"/>
          <a:ext cx="6675120" cy="301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Shape 6"/>
          <p:cNvSpPr/>
          <p:nvPr/>
        </p:nvSpPr>
        <p:spPr>
          <a:xfrm>
            <a:off x="7059168" y="1874520"/>
            <a:ext cx="1719072" cy="3017520"/>
          </a:xfrm>
          <a:prstGeom prst="roundRect">
            <a:avLst>
              <a:gd name="adj" fmla="val 5319"/>
            </a:avLst>
          </a:prstGeom>
          <a:solidFill>
            <a:srgbClr val="0D4880"/>
          </a:solidFill>
          <a:ln w="10160">
            <a:solidFill>
              <a:srgbClr val="7EDCE4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s-CL"/>
          </a:p>
        </p:txBody>
      </p:sp>
      <p:sp>
        <p:nvSpPr>
          <p:cNvPr id="10" name="Text 7"/>
          <p:cNvSpPr/>
          <p:nvPr/>
        </p:nvSpPr>
        <p:spPr>
          <a:xfrm>
            <a:off x="7150608" y="1984248"/>
            <a:ext cx="1536192" cy="126735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7EDC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48%</a:t>
            </a:r>
            <a:endParaRPr lang="en-US" sz="3000" dirty="0"/>
          </a:p>
        </p:txBody>
      </p:sp>
      <p:sp>
        <p:nvSpPr>
          <p:cNvPr id="11" name="Shape 8"/>
          <p:cNvSpPr/>
          <p:nvPr/>
        </p:nvSpPr>
        <p:spPr>
          <a:xfrm>
            <a:off x="7287768" y="3262579"/>
            <a:ext cx="1261872" cy="0"/>
          </a:xfrm>
          <a:prstGeom prst="line">
            <a:avLst/>
          </a:prstGeom>
          <a:noFill/>
          <a:ln w="635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12" name="Text 9"/>
          <p:cNvSpPr/>
          <p:nvPr/>
        </p:nvSpPr>
        <p:spPr>
          <a:xfrm>
            <a:off x="7168896" y="2937410"/>
            <a:ext cx="1499616" cy="183393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4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Señala</a:t>
            </a: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fallas del sistema: demoras en atención (30%) más acceso a exámenes (18%).</a:t>
            </a:r>
            <a:endParaRPr lang="en-US" sz="1400" b="1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5B19E073-D047-CCFC-FE94-EB92011C2F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70113" y="-12802"/>
            <a:ext cx="1159054" cy="610115"/>
          </a:xfrm>
          <a:prstGeom prst="rect">
            <a:avLst/>
          </a:prstGeom>
        </p:spPr>
      </p:pic>
      <p:pic>
        <p:nvPicPr>
          <p:cNvPr id="14" name="Image 0" descr="preencoded.png">
            <a:extLst>
              <a:ext uri="{FF2B5EF4-FFF2-40B4-BE49-F238E27FC236}">
                <a16:creationId xmlns:a16="http://schemas.microsoft.com/office/drawing/2014/main" id="{D8981A71-C7AF-17A1-CF31-407CED818D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82347" y="189285"/>
            <a:ext cx="1210842" cy="29534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62D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47472" y="155448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CIPS UDD  |  Panel Ciudadano  |  Boehringer Ingelheim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347472" y="484632"/>
            <a:ext cx="8458200" cy="0"/>
          </a:xfrm>
          <a:prstGeom prst="line">
            <a:avLst/>
          </a:prstGeom>
          <a:noFill/>
          <a:ln w="762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5" name="Text 3"/>
          <p:cNvSpPr/>
          <p:nvPr/>
        </p:nvSpPr>
        <p:spPr>
          <a:xfrm>
            <a:off x="347472" y="576072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kern="0" spc="200" dirty="0">
                <a:solidFill>
                  <a:srgbClr val="7ED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P7 · PRIORIDADES DEL ESTADO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347472" y="822960"/>
            <a:ext cx="8458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¿Qué debería priorizar el Estado chileno respecto a las enfermedades pulmonares intersticiales progresivas?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347472" y="162763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A9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Base: muestra nacional · porcentajes ponderados</a:t>
            </a:r>
            <a:endParaRPr lang="en-US" sz="750" dirty="0"/>
          </a:p>
        </p:txBody>
      </p:sp>
      <p:graphicFrame>
        <p:nvGraphicFramePr>
          <p:cNvPr id="8" name="Chart 0"/>
          <p:cNvGraphicFramePr/>
          <p:nvPr/>
        </p:nvGraphicFramePr>
        <p:xfrm>
          <a:off x="256032" y="1874520"/>
          <a:ext cx="6675120" cy="301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Shape 6"/>
          <p:cNvSpPr/>
          <p:nvPr/>
        </p:nvSpPr>
        <p:spPr>
          <a:xfrm>
            <a:off x="7059168" y="1874520"/>
            <a:ext cx="1719072" cy="3017520"/>
          </a:xfrm>
          <a:prstGeom prst="roundRect">
            <a:avLst>
              <a:gd name="adj" fmla="val 5319"/>
            </a:avLst>
          </a:prstGeom>
          <a:solidFill>
            <a:srgbClr val="0D4880"/>
          </a:solidFill>
          <a:ln w="10160">
            <a:solidFill>
              <a:srgbClr val="7EDCE4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s-CL"/>
          </a:p>
        </p:txBody>
      </p:sp>
      <p:sp>
        <p:nvSpPr>
          <p:cNvPr id="10" name="Text 7"/>
          <p:cNvSpPr/>
          <p:nvPr/>
        </p:nvSpPr>
        <p:spPr>
          <a:xfrm>
            <a:off x="7150608" y="1984248"/>
            <a:ext cx="1536192" cy="126735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7EDC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65%</a:t>
            </a:r>
            <a:endParaRPr lang="en-US" sz="3000" dirty="0"/>
          </a:p>
        </p:txBody>
      </p:sp>
      <p:sp>
        <p:nvSpPr>
          <p:cNvPr id="11" name="Shape 8"/>
          <p:cNvSpPr/>
          <p:nvPr/>
        </p:nvSpPr>
        <p:spPr>
          <a:xfrm>
            <a:off x="7287768" y="3262579"/>
            <a:ext cx="1261872" cy="0"/>
          </a:xfrm>
          <a:prstGeom prst="line">
            <a:avLst/>
          </a:prstGeom>
          <a:noFill/>
          <a:ln w="6350">
            <a:solidFill>
              <a:srgbClr val="1A5580"/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12" name="Text 9"/>
          <p:cNvSpPr/>
          <p:nvPr/>
        </p:nvSpPr>
        <p:spPr>
          <a:xfrm>
            <a:off x="7168896" y="3093396"/>
            <a:ext cx="1499616" cy="167794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4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Pide</a:t>
            </a: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garantizar cobertura o mejorar el acceso al diagnóstico. Hay consenso transversal.</a:t>
            </a:r>
            <a:endParaRPr lang="en-US" sz="1400" b="1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DAE712C6-7C74-3EBA-BF13-28973C958B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70113" y="-12802"/>
            <a:ext cx="1159054" cy="610115"/>
          </a:xfrm>
          <a:prstGeom prst="rect">
            <a:avLst/>
          </a:prstGeom>
        </p:spPr>
      </p:pic>
      <p:pic>
        <p:nvPicPr>
          <p:cNvPr id="14" name="Image 0" descr="preencoded.png">
            <a:extLst>
              <a:ext uri="{FF2B5EF4-FFF2-40B4-BE49-F238E27FC236}">
                <a16:creationId xmlns:a16="http://schemas.microsoft.com/office/drawing/2014/main" id="{0D47C178-D6CF-9481-F104-39997D82C7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59271" y="155448"/>
            <a:ext cx="1210842" cy="29534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823</Words>
  <Application>Microsoft Office PowerPoint</Application>
  <PresentationFormat>Presentación en pantalla (16:9)</PresentationFormat>
  <Paragraphs>129</Paragraphs>
  <Slides>14</Slides>
  <Notes>14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Cambria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Enfermedades Pulmonares Intersticiales Progresivas</dc:title>
  <dc:subject>PptxGenJS Presentation</dc:subject>
  <dc:creator>PptxGenJS</dc:creator>
  <cp:lastModifiedBy>Paulina Andrea Navarro</cp:lastModifiedBy>
  <cp:revision>9</cp:revision>
  <dcterms:created xsi:type="dcterms:W3CDTF">2026-07-03T14:56:07Z</dcterms:created>
  <dcterms:modified xsi:type="dcterms:W3CDTF">2026-07-13T16:20:23Z</dcterms:modified>
</cp:coreProperties>
</file>